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26.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_rels/presentation.xml.rels" ContentType="application/vnd.openxmlformats-package.relationships+xml"/>
  <Override PartName="/ppt/media/image29.png" ContentType="image/png"/>
  <Override PartName="/ppt/media/image7.png" ContentType="image/png"/>
  <Override PartName="/ppt/media/image16.png" ContentType="image/png"/>
  <Override PartName="/ppt/media/image11.png" ContentType="image/png"/>
  <Override PartName="/ppt/media/image2.png" ContentType="image/png"/>
  <Override PartName="/ppt/media/image17.png" ContentType="image/png"/>
  <Override PartName="/ppt/media/image8.png" ContentType="image/png"/>
  <Override PartName="/ppt/media/image3.png" ContentType="image/png"/>
  <Override PartName="/ppt/media/image12.png" ContentType="image/png"/>
  <Override PartName="/ppt/media/image18.png" ContentType="image/png"/>
  <Override PartName="/ppt/media/image20.png" ContentType="image/png"/>
  <Override PartName="/ppt/media/image9.png" ContentType="image/png"/>
  <Override PartName="/ppt/media/image4.png" ContentType="image/png"/>
  <Override PartName="/ppt/media/image13.png" ContentType="image/png"/>
  <Override PartName="/ppt/media/image30.png" ContentType="image/png"/>
  <Override PartName="/ppt/media/image28.png" ContentType="image/png"/>
  <Override PartName="/ppt/media/image10.png" ContentType="image/png"/>
  <Override PartName="/ppt/media/image1.png" ContentType="image/png"/>
  <Override PartName="/ppt/media/image6.png" ContentType="image/png"/>
  <Override PartName="/ppt/media/image15.png" ContentType="image/png"/>
  <Override PartName="/ppt/media/image5.png" ContentType="image/png"/>
  <Override PartName="/ppt/media/image14.png" ContentType="image/png"/>
  <Override PartName="/ppt/media/image19.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s-AR" sz="3200" spc="-1" strike="noStrike">
              <a:solidFill>
                <a:srgbClr val="000000"/>
              </a:solidFill>
              <a:latin typeface="Arial"/>
            </a:endParaRPr>
          </a:p>
        </p:txBody>
      </p:sp>
      <p:sp>
        <p:nvSpPr>
          <p:cNvPr id="4" name="PlaceHolder 3"/>
          <p:cNvSpPr>
            <a:spLocks noGrp="1"/>
          </p:cNvSpPr>
          <p:nvPr>
            <p:ph type="sldNum" idx="1"/>
          </p:nvPr>
        </p:nvSpPr>
        <p:spPr/>
        <p:txBody>
          <a:bodyPr/>
          <a:p>
            <a:fld id="{57EE1031-4719-485E-B039-95D7AE817718}"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2315261B-0437-41D5-A2B8-201915EB001D}"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726AE7EF-8038-44D7-ACEB-C3BE75D5D0A8}"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235AFE40-24B1-43B8-8024-A9B76E46624D}"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FD5CC58B-C96F-4B49-82C0-FF480BC4A888}"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44C8ACD6-98A7-49C7-8636-32633CAF9607}"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 name="PlaceHolder 3"/>
          <p:cNvSpPr>
            <a:spLocks noGrp="1"/>
          </p:cNvSpPr>
          <p:nvPr>
            <p:ph type="sldNum" idx="5"/>
          </p:nvPr>
        </p:nvSpPr>
        <p:spPr/>
        <p:txBody>
          <a:bodyPr/>
          <a:p>
            <a:fld id="{451C915B-287E-496D-BCCE-7EAE5DD96116}"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5" name="PlaceHolder 4"/>
          <p:cNvSpPr>
            <a:spLocks noGrp="1"/>
          </p:cNvSpPr>
          <p:nvPr>
            <p:ph type="sldNum" idx="6"/>
          </p:nvPr>
        </p:nvSpPr>
        <p:spPr/>
        <p:txBody>
          <a:bodyPr/>
          <a:p>
            <a:fld id="{FC404B79-E723-49EE-8815-86E08AC2D7D9}"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 name="PlaceHolder 2"/>
          <p:cNvSpPr>
            <a:spLocks noGrp="1"/>
          </p:cNvSpPr>
          <p:nvPr>
            <p:ph type="sldNum" idx="7"/>
          </p:nvPr>
        </p:nvSpPr>
        <p:spPr/>
        <p:txBody>
          <a:bodyPr/>
          <a:p>
            <a:fld id="{DEF48025-C7D0-4E4C-B108-14F9EB3EB239}"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B44C0DEA-7B91-4F94-BB49-2C88F774D3FA}"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5971542A-D60E-4661-98F2-DD2756666E38}"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rmAutofit/>
          </a:bodyPr>
          <a:p>
            <a:pPr indent="0">
              <a:buNone/>
            </a:pPr>
            <a:r>
              <a:rPr b="0" lang="es-AR" sz="5200" spc="-1" strike="noStrike">
                <a:solidFill>
                  <a:srgbClr val="000000"/>
                </a:solidFill>
                <a:latin typeface="Arial"/>
              </a:rPr>
              <a:t>Cl</a:t>
            </a:r>
            <a:r>
              <a:rPr b="0" lang="es-AR" sz="5200" spc="-1" strike="noStrike">
                <a:solidFill>
                  <a:srgbClr val="000000"/>
                </a:solidFill>
                <a:latin typeface="Arial"/>
              </a:rPr>
              <a:t>ic</a:t>
            </a:r>
            <a:r>
              <a:rPr b="0" lang="es-AR" sz="5200" spc="-1" strike="noStrike">
                <a:solidFill>
                  <a:srgbClr val="000000"/>
                </a:solidFill>
                <a:latin typeface="Arial"/>
              </a:rPr>
              <a:t>k </a:t>
            </a:r>
            <a:r>
              <a:rPr b="0" lang="es-AR" sz="5200" spc="-1" strike="noStrike">
                <a:solidFill>
                  <a:srgbClr val="000000"/>
                </a:solidFill>
                <a:latin typeface="Arial"/>
              </a:rPr>
              <a:t>to </a:t>
            </a:r>
            <a:r>
              <a:rPr b="0" lang="es-AR" sz="5200" spc="-1" strike="noStrike">
                <a:solidFill>
                  <a:srgbClr val="000000"/>
                </a:solidFill>
                <a:latin typeface="Arial"/>
              </a:rPr>
              <a:t>ed</a:t>
            </a:r>
            <a:r>
              <a:rPr b="0" lang="es-AR" sz="5200" spc="-1" strike="noStrike">
                <a:solidFill>
                  <a:srgbClr val="000000"/>
                </a:solidFill>
                <a:latin typeface="Arial"/>
              </a:rPr>
              <a:t>it </a:t>
            </a:r>
            <a:r>
              <a:rPr b="0" lang="es-AR" sz="5200" spc="-1" strike="noStrike">
                <a:solidFill>
                  <a:srgbClr val="000000"/>
                </a:solidFill>
                <a:latin typeface="Arial"/>
              </a:rPr>
              <a:t>th</a:t>
            </a:r>
            <a:r>
              <a:rPr b="0" lang="es-AR" sz="5200" spc="-1" strike="noStrike">
                <a:solidFill>
                  <a:srgbClr val="000000"/>
                </a:solidFill>
                <a:latin typeface="Arial"/>
              </a:rPr>
              <a:t>e </a:t>
            </a:r>
            <a:r>
              <a:rPr b="0" lang="es-AR" sz="5200" spc="-1" strike="noStrike">
                <a:solidFill>
                  <a:srgbClr val="000000"/>
                </a:solidFill>
                <a:latin typeface="Arial"/>
              </a:rPr>
              <a:t>titl</a:t>
            </a:r>
            <a:r>
              <a:rPr b="0" lang="es-AR" sz="5200" spc="-1" strike="noStrike">
                <a:solidFill>
                  <a:srgbClr val="000000"/>
                </a:solidFill>
                <a:latin typeface="Arial"/>
              </a:rPr>
              <a:t>e </a:t>
            </a:r>
            <a:r>
              <a:rPr b="0" lang="es-AR" sz="5200" spc="-1" strike="noStrike">
                <a:solidFill>
                  <a:srgbClr val="000000"/>
                </a:solidFill>
                <a:latin typeface="Arial"/>
              </a:rPr>
              <a:t>te</a:t>
            </a:r>
            <a:r>
              <a:rPr b="0" lang="es-AR" sz="5200" spc="-1" strike="noStrike">
                <a:solidFill>
                  <a:srgbClr val="000000"/>
                </a:solidFill>
                <a:latin typeface="Arial"/>
              </a:rPr>
              <a:t>xt </a:t>
            </a:r>
            <a:r>
              <a:rPr b="0" lang="es-AR" sz="5200" spc="-1" strike="noStrike">
                <a:solidFill>
                  <a:srgbClr val="000000"/>
                </a:solidFill>
                <a:latin typeface="Arial"/>
              </a:rPr>
              <a:t>fo</a:t>
            </a:r>
            <a:r>
              <a:rPr b="0" lang="es-AR" sz="5200" spc="-1" strike="noStrike">
                <a:solidFill>
                  <a:srgbClr val="000000"/>
                </a:solidFill>
                <a:latin typeface="Arial"/>
              </a:rPr>
              <a:t>r</a:t>
            </a:r>
            <a:r>
              <a:rPr b="0" lang="es-AR" sz="5200" spc="-1" strike="noStrike">
                <a:solidFill>
                  <a:srgbClr val="000000"/>
                </a:solidFill>
                <a:latin typeface="Arial"/>
              </a:rPr>
              <a:t>m</a:t>
            </a:r>
            <a:r>
              <a:rPr b="0" lang="es-AR" sz="5200" spc="-1" strike="noStrike">
                <a:solidFill>
                  <a:srgbClr val="000000"/>
                </a:solidFill>
                <a:latin typeface="Arial"/>
              </a:rPr>
              <a:t>at</a:t>
            </a:r>
            <a:endParaRPr b="0" lang="es-AR" sz="5200" spc="-1" strike="noStrike">
              <a:solidFill>
                <a:srgbClr val="000000"/>
              </a:solidFill>
              <a:latin typeface="Arial"/>
            </a:endParaRPr>
          </a:p>
        </p:txBody>
      </p:sp>
      <p:sp>
        <p:nvSpPr>
          <p:cNvPr id="1" name="PlaceHolder 2"/>
          <p:cNvSpPr>
            <a:spLocks noGrp="1"/>
          </p:cNvSpPr>
          <p:nvPr>
            <p:ph type="sldNum" idx="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85C8028C-32EE-41E1-8316-0C2F0B7C0B50}" type="slidenum">
              <a:rPr b="0" lang="en" sz="1000" spc="-1" strike="noStrike">
                <a:solidFill>
                  <a:schemeClr val="dk2"/>
                </a:solidFill>
                <a:latin typeface="Arial"/>
                <a:ea typeface="Arial"/>
              </a:rPr>
              <a:t>&lt;number&gt;</a:t>
            </a:fld>
            <a:endParaRPr b="0" lang="es-AR" sz="1000" spc="-1" strike="noStrike">
              <a:solidFill>
                <a:srgbClr val="000000"/>
              </a:solidFill>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Click to edit the outline text format</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Second Outline Level</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Third Outline Level</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Fourth Outline Level</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Fifth Outline Level</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Sixth Outline Level</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Seventh Outline Level</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5" name="Google Shape;36;p9"/>
          <p:cNvSpPr/>
          <p:nvPr/>
        </p:nvSpPr>
        <p:spPr>
          <a:xfrm>
            <a:off x="4572000" y="0"/>
            <a:ext cx="4571640" cy="5143320"/>
          </a:xfrm>
          <a:prstGeom prst="rect">
            <a:avLst/>
          </a:pr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es-AR" sz="1400" spc="-1" strike="noStrike">
              <a:solidFill>
                <a:srgbClr val="000000"/>
              </a:solidFill>
              <a:latin typeface="Arial"/>
            </a:endParaRPr>
          </a:p>
        </p:txBody>
      </p:sp>
      <p:sp>
        <p:nvSpPr>
          <p:cNvPr id="36"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rmAutofit/>
          </a:bodyPr>
          <a:p>
            <a:pPr indent="0">
              <a:buNone/>
            </a:pPr>
            <a:r>
              <a:rPr b="0" lang="es-AR" sz="4200" spc="-1" strike="noStrike">
                <a:solidFill>
                  <a:srgbClr val="000000"/>
                </a:solidFill>
                <a:latin typeface="Arial"/>
              </a:rPr>
              <a:t>Click to edit the title text format</a:t>
            </a:r>
            <a:endParaRPr b="0" lang="es-AR" sz="4200" spc="-1" strike="noStrike">
              <a:solidFill>
                <a:srgbClr val="000000"/>
              </a:solidFill>
              <a:latin typeface="Arial"/>
            </a:endParaRPr>
          </a:p>
        </p:txBody>
      </p:sp>
      <p:sp>
        <p:nvSpPr>
          <p:cNvPr id="37" name="PlaceHolder 2"/>
          <p:cNvSpPr>
            <a:spLocks noGrp="1"/>
          </p:cNvSpPr>
          <p:nvPr>
            <p:ph type="body"/>
          </p:nvPr>
        </p:nvSpPr>
        <p:spPr>
          <a:xfrm>
            <a:off x="4939560" y="723960"/>
            <a:ext cx="3836520" cy="3694680"/>
          </a:xfrm>
          <a:prstGeom prst="rect">
            <a:avLst/>
          </a:prstGeom>
          <a:noFill/>
          <a:ln w="0">
            <a:noFill/>
          </a:ln>
        </p:spPr>
        <p:txBody>
          <a:bodyPr lIns="91440" rIns="91440" tIns="91440" bIns="91440" anchor="ctr">
            <a:normAutofit fontScale="87222" lnSpcReduction="10000"/>
          </a:bodyPr>
          <a:p>
            <a:pPr marL="432000" indent="-324000">
              <a:spcBef>
                <a:spcPts val="1417"/>
              </a:spcBef>
              <a:buClr>
                <a:srgbClr val="000000"/>
              </a:buClr>
              <a:buSzPct val="45000"/>
              <a:buFont typeface="Wingdings" charset="2"/>
              <a:buChar char=""/>
            </a:pPr>
            <a:r>
              <a:rPr b="0" lang="es-AR" sz="1800" spc="-1" strike="noStrike">
                <a:solidFill>
                  <a:srgbClr val="000000"/>
                </a:solidFill>
                <a:latin typeface="Arial"/>
              </a:rPr>
              <a:t>Click to edit the outline text format</a:t>
            </a:r>
            <a:endParaRPr b="0" lang="es-A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800" spc="-1" strike="noStrike">
                <a:solidFill>
                  <a:srgbClr val="000000"/>
                </a:solidFill>
                <a:latin typeface="Arial"/>
              </a:rPr>
              <a:t>Second Outline Level</a:t>
            </a:r>
            <a:endParaRPr b="0" lang="es-A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800" spc="-1" strike="noStrike">
                <a:solidFill>
                  <a:srgbClr val="000000"/>
                </a:solidFill>
                <a:latin typeface="Arial"/>
              </a:rPr>
              <a:t>Third Outline Level</a:t>
            </a:r>
            <a:endParaRPr b="0" lang="es-A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800" spc="-1" strike="noStrike">
                <a:solidFill>
                  <a:srgbClr val="000000"/>
                </a:solidFill>
                <a:latin typeface="Arial"/>
              </a:rPr>
              <a:t>Fourth Outline Level</a:t>
            </a:r>
            <a:endParaRPr b="0" lang="es-A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1800" spc="-1" strike="noStrike">
                <a:solidFill>
                  <a:srgbClr val="000000"/>
                </a:solidFill>
                <a:latin typeface="Arial"/>
              </a:rPr>
              <a:t>Fifth Outline Level</a:t>
            </a:r>
            <a:endParaRPr b="0" lang="es-A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1800" spc="-1" strike="noStrike">
                <a:solidFill>
                  <a:srgbClr val="000000"/>
                </a:solidFill>
                <a:latin typeface="Arial"/>
              </a:rPr>
              <a:t>Sixth Outline Level</a:t>
            </a:r>
            <a:endParaRPr b="0" lang="es-A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1800" spc="-1" strike="noStrike">
                <a:solidFill>
                  <a:srgbClr val="000000"/>
                </a:solidFill>
                <a:latin typeface="Arial"/>
              </a:rPr>
              <a:t>Seventh Outline Level</a:t>
            </a:r>
            <a:endParaRPr b="0" lang="es-AR" sz="1800" spc="-1" strike="noStrike">
              <a:solidFill>
                <a:srgbClr val="000000"/>
              </a:solidFill>
              <a:latin typeface="Arial"/>
            </a:endParaRPr>
          </a:p>
        </p:txBody>
      </p:sp>
      <p:sp>
        <p:nvSpPr>
          <p:cNvPr id="38" name="PlaceHolder 3"/>
          <p:cNvSpPr>
            <a:spLocks noGrp="1"/>
          </p:cNvSpPr>
          <p:nvPr>
            <p:ph type="sldNum" idx="1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67F0F6F2-4621-483E-ABB6-9BA4F322EDB0}" type="slidenum">
              <a:rPr b="0" lang="en" sz="1000" spc="-1" strike="noStrike">
                <a:solidFill>
                  <a:schemeClr val="dk2"/>
                </a:solidFill>
                <a:latin typeface="Arial"/>
                <a:ea typeface="Arial"/>
              </a:rPr>
              <a:t>&lt;number&gt;</a:t>
            </a:fld>
            <a:endParaRPr b="0" lang="es-AR"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9"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rmAutofit fontScale="1111"/>
          </a:bodyPr>
          <a:p>
            <a:pPr marL="432000" indent="-324000">
              <a:spcBef>
                <a:spcPts val="1417"/>
              </a:spcBef>
              <a:buClr>
                <a:srgbClr val="000000"/>
              </a:buClr>
              <a:buSzPct val="45000"/>
              <a:buFont typeface="Wingdings" charset="2"/>
              <a:buChar char=""/>
            </a:pPr>
            <a:r>
              <a:rPr b="0" lang="es-AR" sz="1800" spc="-1" strike="noStrike">
                <a:solidFill>
                  <a:srgbClr val="000000"/>
                </a:solidFill>
                <a:latin typeface="Arial"/>
              </a:rPr>
              <a:t>Click to edit the outline text format</a:t>
            </a:r>
            <a:endParaRPr b="0" lang="es-A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800" spc="-1" strike="noStrike">
                <a:solidFill>
                  <a:srgbClr val="000000"/>
                </a:solidFill>
                <a:latin typeface="Arial"/>
              </a:rPr>
              <a:t>Second Outline Level</a:t>
            </a:r>
            <a:endParaRPr b="0" lang="es-A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800" spc="-1" strike="noStrike">
                <a:solidFill>
                  <a:srgbClr val="000000"/>
                </a:solidFill>
                <a:latin typeface="Arial"/>
              </a:rPr>
              <a:t>Third Outline Level</a:t>
            </a:r>
            <a:endParaRPr b="0" lang="es-A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800" spc="-1" strike="noStrike">
                <a:solidFill>
                  <a:srgbClr val="000000"/>
                </a:solidFill>
                <a:latin typeface="Arial"/>
              </a:rPr>
              <a:t>Fourth Outline Level</a:t>
            </a:r>
            <a:endParaRPr b="0" lang="es-A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1800" spc="-1" strike="noStrike">
                <a:solidFill>
                  <a:srgbClr val="000000"/>
                </a:solidFill>
                <a:latin typeface="Arial"/>
              </a:rPr>
              <a:t>Fifth Outline Level</a:t>
            </a:r>
            <a:endParaRPr b="0" lang="es-A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1800" spc="-1" strike="noStrike">
                <a:solidFill>
                  <a:srgbClr val="000000"/>
                </a:solidFill>
                <a:latin typeface="Arial"/>
              </a:rPr>
              <a:t>Sixth Outline Level</a:t>
            </a:r>
            <a:endParaRPr b="0" lang="es-A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1800" spc="-1" strike="noStrike">
                <a:solidFill>
                  <a:srgbClr val="000000"/>
                </a:solidFill>
                <a:latin typeface="Arial"/>
              </a:rPr>
              <a:t>Seventh Outline Level</a:t>
            </a:r>
            <a:endParaRPr b="0" lang="es-AR" sz="1800" spc="-1" strike="noStrike">
              <a:solidFill>
                <a:srgbClr val="000000"/>
              </a:solidFill>
              <a:latin typeface="Arial"/>
            </a:endParaRPr>
          </a:p>
        </p:txBody>
      </p:sp>
      <p:sp>
        <p:nvSpPr>
          <p:cNvPr id="40" name="PlaceHolder 2"/>
          <p:cNvSpPr>
            <a:spLocks noGrp="1"/>
          </p:cNvSpPr>
          <p:nvPr>
            <p:ph type="sldNum" idx="1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FFBC686C-53F0-48B7-BE17-0116FF19CE91}" type="slidenum">
              <a:rPr b="0" lang="en" sz="1000" spc="-1" strike="noStrike">
                <a:solidFill>
                  <a:schemeClr val="dk2"/>
                </a:solidFill>
                <a:latin typeface="Arial"/>
                <a:ea typeface="Arial"/>
              </a:rPr>
              <a:t>&lt;number&gt;</a:t>
            </a:fld>
            <a:endParaRPr b="0" lang="es-AR"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rmAutofit fontScale="98341"/>
          </a:bodyPr>
          <a:p>
            <a:pPr indent="0" algn="ctr">
              <a:lnSpc>
                <a:spcPct val="100000"/>
              </a:lnSpc>
              <a:buNone/>
            </a:pPr>
            <a:r>
              <a:rPr b="0" lang="es-AR" sz="12000" spc="-1" strike="noStrike">
                <a:solidFill>
                  <a:schemeClr val="dk1"/>
                </a:solidFill>
                <a:latin typeface="Montserrat SemiBold"/>
                <a:ea typeface="Montserrat SemiBold"/>
              </a:rPr>
              <a:t>x</a:t>
            </a:r>
            <a:r>
              <a:rPr b="0" lang="es-AR" sz="12000" spc="-1" strike="noStrike">
                <a:solidFill>
                  <a:schemeClr val="dk1"/>
                </a:solidFill>
                <a:latin typeface="Montserrat SemiBold"/>
                <a:ea typeface="Montserrat SemiBold"/>
              </a:rPr>
              <a:t>x</a:t>
            </a:r>
            <a:r>
              <a:rPr b="0" lang="es-AR" sz="12000" spc="-1" strike="noStrike">
                <a:solidFill>
                  <a:schemeClr val="dk1"/>
                </a:solidFill>
                <a:latin typeface="Montserrat SemiBold"/>
                <a:ea typeface="Montserrat SemiBold"/>
              </a:rPr>
              <a:t>%</a:t>
            </a:r>
            <a:endParaRPr b="0" lang="es-AR" sz="12000" spc="-1" strike="noStrike">
              <a:solidFill>
                <a:srgbClr val="000000"/>
              </a:solidFill>
              <a:latin typeface="Arial"/>
            </a:endParaRPr>
          </a:p>
        </p:txBody>
      </p:sp>
      <p:sp>
        <p:nvSpPr>
          <p:cNvPr id="6"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rmAutofit fontScale="50000" lnSpcReduction="20000"/>
          </a:bodyPr>
          <a:p>
            <a:pPr marL="432000" indent="-324000">
              <a:spcBef>
                <a:spcPts val="1417"/>
              </a:spcBef>
              <a:buClr>
                <a:srgbClr val="000000"/>
              </a:buClr>
              <a:buSzPct val="45000"/>
              <a:buFont typeface="Wingdings" charset="2"/>
              <a:buChar char=""/>
            </a:pPr>
            <a:r>
              <a:rPr b="0" lang="es-AR" sz="1800" spc="-1" strike="noStrike">
                <a:solidFill>
                  <a:srgbClr val="000000"/>
                </a:solidFill>
                <a:latin typeface="Arial"/>
              </a:rPr>
              <a:t>Click to edit the outline text format</a:t>
            </a:r>
            <a:endParaRPr b="0" lang="es-A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800" spc="-1" strike="noStrike">
                <a:solidFill>
                  <a:srgbClr val="000000"/>
                </a:solidFill>
                <a:latin typeface="Arial"/>
              </a:rPr>
              <a:t>Second Outline Level</a:t>
            </a:r>
            <a:endParaRPr b="0" lang="es-A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800" spc="-1" strike="noStrike">
                <a:solidFill>
                  <a:srgbClr val="000000"/>
                </a:solidFill>
                <a:latin typeface="Arial"/>
              </a:rPr>
              <a:t>Third Outline Level</a:t>
            </a:r>
            <a:endParaRPr b="0" lang="es-A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800" spc="-1" strike="noStrike">
                <a:solidFill>
                  <a:srgbClr val="000000"/>
                </a:solidFill>
                <a:latin typeface="Arial"/>
              </a:rPr>
              <a:t>Fourth Outline Level</a:t>
            </a:r>
            <a:endParaRPr b="0" lang="es-A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1800" spc="-1" strike="noStrike">
                <a:solidFill>
                  <a:srgbClr val="000000"/>
                </a:solidFill>
                <a:latin typeface="Arial"/>
              </a:rPr>
              <a:t>Fifth Outline Level</a:t>
            </a:r>
            <a:endParaRPr b="0" lang="es-A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1800" spc="-1" strike="noStrike">
                <a:solidFill>
                  <a:srgbClr val="000000"/>
                </a:solidFill>
                <a:latin typeface="Arial"/>
              </a:rPr>
              <a:t>Sixth Outline Level</a:t>
            </a:r>
            <a:endParaRPr b="0" lang="es-A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1800" spc="-1" strike="noStrike">
                <a:solidFill>
                  <a:srgbClr val="000000"/>
                </a:solidFill>
                <a:latin typeface="Arial"/>
              </a:rPr>
              <a:t>Seventh Outline Level</a:t>
            </a:r>
            <a:endParaRPr b="0" lang="es-AR" sz="1800" spc="-1" strike="noStrike">
              <a:solidFill>
                <a:srgbClr val="000000"/>
              </a:solidFill>
              <a:latin typeface="Arial"/>
            </a:endParaRPr>
          </a:p>
        </p:txBody>
      </p:sp>
      <p:sp>
        <p:nvSpPr>
          <p:cNvPr id="7" name="PlaceHolder 3"/>
          <p:cNvSpPr>
            <a:spLocks noGrp="1"/>
          </p:cNvSpPr>
          <p:nvPr>
            <p:ph type="sldNum" idx="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953ECACC-9AE4-461C-BB9B-B45BE66E2467}" type="slidenum">
              <a:rPr b="0" lang="en" sz="1000" spc="-1" strike="noStrike">
                <a:solidFill>
                  <a:schemeClr val="dk2"/>
                </a:solidFill>
                <a:latin typeface="Arial"/>
                <a:ea typeface="Arial"/>
              </a:rPr>
              <a:t>&lt;number&gt;</a:t>
            </a:fld>
            <a:endParaRPr b="0" lang="es-AR"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 name="PlaceHolder 1"/>
          <p:cNvSpPr>
            <a:spLocks noGrp="1"/>
          </p:cNvSpPr>
          <p:nvPr>
            <p:ph type="sldNum" idx="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486D1E64-F877-41C4-B05D-AD14CC0981F9}" type="slidenum">
              <a:rPr b="0" lang="en" sz="1000" spc="-1" strike="noStrike">
                <a:solidFill>
                  <a:schemeClr val="dk2"/>
                </a:solidFill>
                <a:latin typeface="Arial"/>
                <a:ea typeface="Arial"/>
              </a:rPr>
              <a:t>&lt;number&gt;</a:t>
            </a:fld>
            <a:endParaRPr b="0" lang="es-AR" sz="1000" spc="-1" strike="noStrike">
              <a:solidFill>
                <a:srgbClr val="000000"/>
              </a:solidFill>
              <a:latin typeface="Times New Roman"/>
            </a:endParaRPr>
          </a:p>
        </p:txBody>
      </p:sp>
      <p:sp>
        <p:nvSpPr>
          <p:cNvPr id="9"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Click to edit the title text format</a:t>
            </a:r>
            <a:endParaRPr b="0" lang="es-AR" sz="1400" spc="-1" strike="noStrike">
              <a:solidFill>
                <a:srgbClr val="000000"/>
              </a:solidFill>
              <a:latin typeface="Arial"/>
            </a:endParaRPr>
          </a:p>
        </p:txBody>
      </p:sp>
      <p:sp>
        <p:nvSpPr>
          <p:cNvPr id="1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Click to edit the outline text format</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Second Outline Level</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Third Outline Level</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Fourth Outline Level</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Fifth Outline Level</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Sixth Outline Level</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Seventh Outline Level</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b="0" lang="es-AR" sz="3600" spc="-1" strike="noStrike">
                <a:solidFill>
                  <a:srgbClr val="000000"/>
                </a:solidFill>
                <a:latin typeface="Arial"/>
              </a:rPr>
              <a:t>Click to edit the title text format</a:t>
            </a:r>
            <a:endParaRPr b="0" lang="es-AR" sz="3600" spc="-1" strike="noStrike">
              <a:solidFill>
                <a:srgbClr val="000000"/>
              </a:solidFill>
              <a:latin typeface="Arial"/>
            </a:endParaRPr>
          </a:p>
        </p:txBody>
      </p:sp>
      <p:sp>
        <p:nvSpPr>
          <p:cNvPr id="12" name="PlaceHolder 2"/>
          <p:cNvSpPr>
            <a:spLocks noGrp="1"/>
          </p:cNvSpPr>
          <p:nvPr>
            <p:ph type="sldNum" idx="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A896D09C-CD3F-436F-A7B1-079CB659ADB3}" type="slidenum">
              <a:rPr b="0" lang="en" sz="1000" spc="-1" strike="noStrike">
                <a:solidFill>
                  <a:schemeClr val="dk2"/>
                </a:solidFill>
                <a:latin typeface="Arial"/>
                <a:ea typeface="Arial"/>
              </a:rPr>
              <a:t>&lt;number&gt;</a:t>
            </a:fld>
            <a:endParaRPr b="0" lang="es-AR" sz="1000" spc="-1" strike="noStrike">
              <a:solidFill>
                <a:srgbClr val="000000"/>
              </a:solidFill>
              <a:latin typeface="Times New Roman"/>
            </a:endParaRPr>
          </a:p>
        </p:txBody>
      </p:sp>
      <p:sp>
        <p:nvSpPr>
          <p:cNvPr id="1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Click to edit the outline text format</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Second Outline Level</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Third Outline Level</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Fourth Outline Level</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Fifth Outline Level</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Sixth Outline Level</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Seventh Outline Level</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s-AR" sz="2800" spc="-1" strike="noStrike">
                <a:solidFill>
                  <a:srgbClr val="000000"/>
                </a:solidFill>
                <a:latin typeface="Arial"/>
              </a:rPr>
              <a:t>Click to edit the title text format</a:t>
            </a:r>
            <a:endParaRPr b="0" lang="es-AR" sz="2800" spc="-1" strike="noStrike">
              <a:solidFill>
                <a:srgbClr val="000000"/>
              </a:solidFill>
              <a:latin typeface="Arial"/>
            </a:endParaRPr>
          </a:p>
        </p:txBody>
      </p:sp>
      <p:sp>
        <p:nvSpPr>
          <p:cNvPr id="15"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s-AR" sz="1800" spc="-1" strike="noStrike">
                <a:solidFill>
                  <a:srgbClr val="000000"/>
                </a:solidFill>
                <a:latin typeface="Arial"/>
              </a:rPr>
              <a:t>Click to edit the outline text format</a:t>
            </a:r>
            <a:endParaRPr b="0" lang="es-A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800" spc="-1" strike="noStrike">
                <a:solidFill>
                  <a:srgbClr val="000000"/>
                </a:solidFill>
                <a:latin typeface="Arial"/>
              </a:rPr>
              <a:t>Second Outline Level</a:t>
            </a:r>
            <a:endParaRPr b="0" lang="es-A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800" spc="-1" strike="noStrike">
                <a:solidFill>
                  <a:srgbClr val="000000"/>
                </a:solidFill>
                <a:latin typeface="Arial"/>
              </a:rPr>
              <a:t>Third Outline Level</a:t>
            </a:r>
            <a:endParaRPr b="0" lang="es-A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800" spc="-1" strike="noStrike">
                <a:solidFill>
                  <a:srgbClr val="000000"/>
                </a:solidFill>
                <a:latin typeface="Arial"/>
              </a:rPr>
              <a:t>Fourth Outline Level</a:t>
            </a:r>
            <a:endParaRPr b="0" lang="es-A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1800" spc="-1" strike="noStrike">
                <a:solidFill>
                  <a:srgbClr val="000000"/>
                </a:solidFill>
                <a:latin typeface="Arial"/>
              </a:rPr>
              <a:t>Fifth Outline Level</a:t>
            </a:r>
            <a:endParaRPr b="0" lang="es-A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1800" spc="-1" strike="noStrike">
                <a:solidFill>
                  <a:srgbClr val="000000"/>
                </a:solidFill>
                <a:latin typeface="Arial"/>
              </a:rPr>
              <a:t>Sixth Outline Level</a:t>
            </a:r>
            <a:endParaRPr b="0" lang="es-A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1800" spc="-1" strike="noStrike">
                <a:solidFill>
                  <a:srgbClr val="000000"/>
                </a:solidFill>
                <a:latin typeface="Arial"/>
              </a:rPr>
              <a:t>Seventh Outline Level</a:t>
            </a:r>
            <a:endParaRPr b="0" lang="es-AR" sz="1800" spc="-1" strike="noStrike">
              <a:solidFill>
                <a:srgbClr val="000000"/>
              </a:solidFill>
              <a:latin typeface="Arial"/>
            </a:endParaRPr>
          </a:p>
        </p:txBody>
      </p:sp>
      <p:sp>
        <p:nvSpPr>
          <p:cNvPr id="16" name="PlaceHolder 3"/>
          <p:cNvSpPr>
            <a:spLocks noGrp="1"/>
          </p:cNvSpPr>
          <p:nvPr>
            <p:ph type="sldNum" idx="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9DDCAD0F-67A3-4ED7-B1BF-E67C1301DF15}" type="slidenum">
              <a:rPr b="0" lang="en" sz="1000" spc="-1" strike="noStrike">
                <a:solidFill>
                  <a:schemeClr val="dk2"/>
                </a:solidFill>
                <a:latin typeface="Arial"/>
                <a:ea typeface="Arial"/>
              </a:rPr>
              <a:t>&lt;number&gt;</a:t>
            </a:fld>
            <a:endParaRPr b="0" lang="es-AR"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s-AR" sz="2800" spc="-1" strike="noStrike">
                <a:solidFill>
                  <a:srgbClr val="000000"/>
                </a:solidFill>
                <a:latin typeface="Arial"/>
              </a:rPr>
              <a:t>Click to edit the title text format</a:t>
            </a:r>
            <a:endParaRPr b="0" lang="es-AR" sz="2800" spc="-1" strike="noStrike">
              <a:solidFill>
                <a:srgbClr val="000000"/>
              </a:solidFill>
              <a:latin typeface="Arial"/>
            </a:endParaRPr>
          </a:p>
        </p:txBody>
      </p:sp>
      <p:sp>
        <p:nvSpPr>
          <p:cNvPr id="20"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Click to edit the outline text format</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Second Outline Level</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Third Outline Level</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Fourth Outline Level</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1400" spc="-1" strike="noStrike">
                <a:solidFill>
                  <a:srgbClr val="000000"/>
                </a:solidFill>
                <a:latin typeface="Arial"/>
              </a:rPr>
              <a:t>Fifth Outline Level</a:t>
            </a:r>
            <a:endParaRPr b="0" lang="es-A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1400" spc="-1" strike="noStrike">
                <a:solidFill>
                  <a:srgbClr val="000000"/>
                </a:solidFill>
                <a:latin typeface="Arial"/>
              </a:rPr>
              <a:t>Sixth Outline Level</a:t>
            </a:r>
            <a:endParaRPr b="0" lang="es-A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1400" spc="-1" strike="noStrike">
                <a:solidFill>
                  <a:srgbClr val="000000"/>
                </a:solidFill>
                <a:latin typeface="Arial"/>
              </a:rPr>
              <a:t>Seventh Outline Level</a:t>
            </a:r>
            <a:endParaRPr b="0" lang="es-AR" sz="1400" spc="-1" strike="noStrike">
              <a:solidFill>
                <a:srgbClr val="000000"/>
              </a:solidFill>
              <a:latin typeface="Arial"/>
            </a:endParaRPr>
          </a:p>
        </p:txBody>
      </p:sp>
      <p:sp>
        <p:nvSpPr>
          <p:cNvPr id="21"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Click to edit the outline text format</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Second Outline Level</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Third Outline Level</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Fourth Outline Level</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1400" spc="-1" strike="noStrike">
                <a:solidFill>
                  <a:srgbClr val="000000"/>
                </a:solidFill>
                <a:latin typeface="Arial"/>
              </a:rPr>
              <a:t>Fifth Outline Level</a:t>
            </a:r>
            <a:endParaRPr b="0" lang="es-A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1400" spc="-1" strike="noStrike">
                <a:solidFill>
                  <a:srgbClr val="000000"/>
                </a:solidFill>
                <a:latin typeface="Arial"/>
              </a:rPr>
              <a:t>Sixth Outline Level</a:t>
            </a:r>
            <a:endParaRPr b="0" lang="es-A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1400" spc="-1" strike="noStrike">
                <a:solidFill>
                  <a:srgbClr val="000000"/>
                </a:solidFill>
                <a:latin typeface="Arial"/>
              </a:rPr>
              <a:t>Seventh Outline Level</a:t>
            </a:r>
            <a:endParaRPr b="0" lang="es-AR" sz="1400" spc="-1" strike="noStrike">
              <a:solidFill>
                <a:srgbClr val="000000"/>
              </a:solidFill>
              <a:latin typeface="Arial"/>
            </a:endParaRPr>
          </a:p>
        </p:txBody>
      </p:sp>
      <p:sp>
        <p:nvSpPr>
          <p:cNvPr id="22" name="PlaceHolder 4"/>
          <p:cNvSpPr>
            <a:spLocks noGrp="1"/>
          </p:cNvSpPr>
          <p:nvPr>
            <p:ph type="sldNum" idx="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DCC59679-15DD-4622-AACF-321A6F2C47CF}" type="slidenum">
              <a:rPr b="0" lang="en" sz="1000" spc="-1" strike="noStrike">
                <a:solidFill>
                  <a:schemeClr val="dk2"/>
                </a:solidFill>
                <a:latin typeface="Arial"/>
                <a:ea typeface="Arial"/>
              </a:rPr>
              <a:t>&lt;number&gt;</a:t>
            </a:fld>
            <a:endParaRPr b="0" lang="es-AR"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buNone/>
            </a:pPr>
            <a:r>
              <a:rPr b="0" lang="es-AR" sz="2800" spc="-1" strike="noStrike">
                <a:solidFill>
                  <a:srgbClr val="000000"/>
                </a:solidFill>
                <a:latin typeface="Arial"/>
              </a:rPr>
              <a:t>Click to edit the title text format</a:t>
            </a:r>
            <a:endParaRPr b="0" lang="es-AR" sz="2800" spc="-1" strike="noStrike">
              <a:solidFill>
                <a:srgbClr val="000000"/>
              </a:solidFill>
              <a:latin typeface="Arial"/>
            </a:endParaRPr>
          </a:p>
        </p:txBody>
      </p:sp>
      <p:sp>
        <p:nvSpPr>
          <p:cNvPr id="27" name="PlaceHolder 2"/>
          <p:cNvSpPr>
            <a:spLocks noGrp="1"/>
          </p:cNvSpPr>
          <p:nvPr>
            <p:ph type="sldNum" idx="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70DDBC21-A837-4C0E-B74D-CB6BC4386C3C}" type="slidenum">
              <a:rPr b="0" lang="en" sz="1000" spc="-1" strike="noStrike">
                <a:solidFill>
                  <a:schemeClr val="dk2"/>
                </a:solidFill>
                <a:latin typeface="Arial"/>
                <a:ea typeface="Arial"/>
              </a:rPr>
              <a:t>&lt;number&gt;</a:t>
            </a:fld>
            <a:endParaRPr b="0" lang="es-AR" sz="1000" spc="-1" strike="noStrike">
              <a:solidFill>
                <a:srgbClr val="000000"/>
              </a:solidFill>
              <a:latin typeface="Times New Roman"/>
            </a:endParaRPr>
          </a:p>
        </p:txBody>
      </p:sp>
      <p:sp>
        <p:nvSpPr>
          <p:cNvPr id="28"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Click to edit the outline text format</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Second Outline Level</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Third Outline Level</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Fourth Outline Level</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Fifth Outline Level</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Sixth Outline Level</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Seventh Outline Level</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buNone/>
            </a:pPr>
            <a:r>
              <a:rPr b="0" lang="es-AR" sz="2400" spc="-1" strike="noStrike">
                <a:solidFill>
                  <a:srgbClr val="000000"/>
                </a:solidFill>
                <a:latin typeface="Arial"/>
              </a:rPr>
              <a:t>Click to edit the title text format</a:t>
            </a:r>
            <a:endParaRPr b="0" lang="es-AR" sz="2400" spc="-1" strike="noStrike">
              <a:solidFill>
                <a:srgbClr val="000000"/>
              </a:solidFill>
              <a:latin typeface="Arial"/>
            </a:endParaRPr>
          </a:p>
        </p:txBody>
      </p:sp>
      <p:sp>
        <p:nvSpPr>
          <p:cNvPr id="31"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rmAutofit fontScale="35861"/>
          </a:bodyPr>
          <a:p>
            <a:pPr marL="432000" indent="-324000">
              <a:spcBef>
                <a:spcPts val="1417"/>
              </a:spcBef>
              <a:buClr>
                <a:srgbClr val="000000"/>
              </a:buClr>
              <a:buSzPct val="45000"/>
              <a:buFont typeface="Wingdings" charset="2"/>
              <a:buChar char=""/>
            </a:pPr>
            <a:r>
              <a:rPr b="0" lang="es-AR" sz="1200" spc="-1" strike="noStrike">
                <a:solidFill>
                  <a:srgbClr val="000000"/>
                </a:solidFill>
                <a:latin typeface="Arial"/>
              </a:rPr>
              <a:t>Click to edit the outline text format</a:t>
            </a:r>
            <a:endParaRPr b="0" lang="es-AR"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200" spc="-1" strike="noStrike">
                <a:solidFill>
                  <a:srgbClr val="000000"/>
                </a:solidFill>
                <a:latin typeface="Arial"/>
              </a:rPr>
              <a:t>Second Outline Level</a:t>
            </a:r>
            <a:endParaRPr b="0" lang="es-AR"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200" spc="-1" strike="noStrike">
                <a:solidFill>
                  <a:srgbClr val="000000"/>
                </a:solidFill>
                <a:latin typeface="Arial"/>
              </a:rPr>
              <a:t>Third Outline Level</a:t>
            </a:r>
            <a:endParaRPr b="0" lang="es-AR"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200" spc="-1" strike="noStrike">
                <a:solidFill>
                  <a:srgbClr val="000000"/>
                </a:solidFill>
                <a:latin typeface="Arial"/>
              </a:rPr>
              <a:t>Fourth Outline Level</a:t>
            </a:r>
            <a:endParaRPr b="0" lang="es-AR"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1200" spc="-1" strike="noStrike">
                <a:solidFill>
                  <a:srgbClr val="000000"/>
                </a:solidFill>
                <a:latin typeface="Arial"/>
              </a:rPr>
              <a:t>Fifth Outline Level</a:t>
            </a:r>
            <a:endParaRPr b="0" lang="es-AR"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1200" spc="-1" strike="noStrike">
                <a:solidFill>
                  <a:srgbClr val="000000"/>
                </a:solidFill>
                <a:latin typeface="Arial"/>
              </a:rPr>
              <a:t>Sixth Outline Level</a:t>
            </a:r>
            <a:endParaRPr b="0" lang="es-AR"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1200" spc="-1" strike="noStrike">
                <a:solidFill>
                  <a:srgbClr val="000000"/>
                </a:solidFill>
                <a:latin typeface="Arial"/>
              </a:rPr>
              <a:t>Seventh Outline Level</a:t>
            </a:r>
            <a:endParaRPr b="0" lang="es-AR" sz="1200" spc="-1" strike="noStrike">
              <a:solidFill>
                <a:srgbClr val="000000"/>
              </a:solidFill>
              <a:latin typeface="Arial"/>
            </a:endParaRPr>
          </a:p>
        </p:txBody>
      </p:sp>
      <p:sp>
        <p:nvSpPr>
          <p:cNvPr id="32" name="PlaceHolder 3"/>
          <p:cNvSpPr>
            <a:spLocks noGrp="1"/>
          </p:cNvSpPr>
          <p:nvPr>
            <p:ph type="sldNum" idx="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9F15F970-9D78-476C-9294-EF3774D65967}" type="slidenum">
              <a:rPr b="0" lang="en" sz="1000" spc="-1" strike="noStrike">
                <a:solidFill>
                  <a:schemeClr val="dk2"/>
                </a:solidFill>
                <a:latin typeface="Arial"/>
                <a:ea typeface="Arial"/>
              </a:rPr>
              <a:t>&lt;number&gt;</a:t>
            </a:fld>
            <a:endParaRPr b="0" lang="es-AR"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rmAutofit/>
          </a:bodyPr>
          <a:p>
            <a:pPr indent="0">
              <a:buNone/>
            </a:pPr>
            <a:r>
              <a:rPr b="0" lang="es-AR" sz="4800" spc="-1" strike="noStrike">
                <a:solidFill>
                  <a:srgbClr val="000000"/>
                </a:solidFill>
                <a:latin typeface="Arial"/>
              </a:rPr>
              <a:t>Click to edit the title text format</a:t>
            </a:r>
            <a:endParaRPr b="0" lang="es-AR" sz="4800" spc="-1" strike="noStrike">
              <a:solidFill>
                <a:srgbClr val="000000"/>
              </a:solidFill>
              <a:latin typeface="Arial"/>
            </a:endParaRPr>
          </a:p>
        </p:txBody>
      </p:sp>
      <p:sp>
        <p:nvSpPr>
          <p:cNvPr id="34" name="PlaceHolder 2"/>
          <p:cNvSpPr>
            <a:spLocks noGrp="1"/>
          </p:cNvSpPr>
          <p:nvPr>
            <p:ph type="sldNum" idx="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pc="-1" strike="noStrike">
                <a:solidFill>
                  <a:schemeClr val="dk2"/>
                </a:solidFill>
                <a:latin typeface="Arial"/>
                <a:ea typeface="Arial"/>
              </a:defRPr>
            </a:lvl1pPr>
          </a:lstStyle>
          <a:p>
            <a:pPr indent="0" algn="r">
              <a:lnSpc>
                <a:spcPct val="100000"/>
              </a:lnSpc>
              <a:buNone/>
              <a:tabLst>
                <a:tab algn="l" pos="0"/>
              </a:tabLst>
            </a:pPr>
            <a:fld id="{AFA95BE7-46BB-4B0C-8F25-E3FAD7605C9B}" type="slidenum">
              <a:rPr b="0" lang="en" sz="1000" spc="-1" strike="noStrike">
                <a:solidFill>
                  <a:schemeClr val="dk2"/>
                </a:solidFill>
                <a:latin typeface="Arial"/>
                <a:ea typeface="Arial"/>
              </a:rPr>
              <a:t>&lt;number&gt;</a:t>
            </a:fld>
            <a:endParaRPr b="0" lang="es-AR"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8.xml"/>
</Relationships>
</file>

<file path=ppt/slides/_rels/slide11.xml.rels><?xml version="1.0" encoding="UTF-8"?>
<Relationships xmlns="http://schemas.openxmlformats.org/package/2006/relationships"><Relationship Id="rId1" Type="http://schemas.openxmlformats.org/officeDocument/2006/relationships/hyperlink" Target="https://colab.research.google.com/drive/1rToKykOzwwd8oWI2E-wobTkx7lbUrTeo?usp=sharing" TargetMode="External"/><Relationship Id="rId2" Type="http://schemas.openxmlformats.org/officeDocument/2006/relationships/hyperlink" Target="https://colab.research.google.com/drive/1rToKykOzwwd8oWI2E-wobTkx7lbUrTeo?usp=sharing" TargetMode="External"/><Relationship Id="rId3" Type="http://schemas.openxmlformats.org/officeDocument/2006/relationships/image" Target="../media/image14.png"/><Relationship Id="rId4" Type="http://schemas.openxmlformats.org/officeDocument/2006/relationships/slideLayout" Target="../slideLayouts/slideLayout8.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8.xml"/>
</Relationships>
</file>

<file path=ppt/slides/_rels/slide15.xml.rels><?xml version="1.0" encoding="UTF-8"?>
<Relationships xmlns="http://schemas.openxmlformats.org/package/2006/relationships"><Relationship Id="rId1" Type="http://schemas.openxmlformats.org/officeDocument/2006/relationships/hyperlink" Target="https://colab.research.google.com/drive/1jgyNksHi-53cx98P9Bwk9z4pyygeV41c?usp=sharing" TargetMode="External"/><Relationship Id="rId2" Type="http://schemas.openxmlformats.org/officeDocument/2006/relationships/hyperlink" Target="https://colab.research.google.com/drive/1jgyNksHi-53cx98P9Bwk9z4pyygeV41c?usp=sharing" TargetMode="External"/><Relationship Id="rId3" Type="http://schemas.openxmlformats.org/officeDocument/2006/relationships/image" Target="../media/image18.png"/><Relationship Id="rId4" Type="http://schemas.openxmlformats.org/officeDocument/2006/relationships/slideLayout" Target="../slideLayouts/slideLayout8.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8.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hyperlink" Target="https://www.manning.com/books/deep-learning-with-python-second-edition" TargetMode="External"/><Relationship Id="rId2" Type="http://schemas.openxmlformats.org/officeDocument/2006/relationships/image" Target="../media/image20.png"/><Relationship Id="rId3" Type="http://schemas.openxmlformats.org/officeDocument/2006/relationships/slideLayout" Target="../slideLayouts/slideLayout8.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8.xml"/>
</Relationships>
</file>

<file path=ppt/slides/_rels/slide2.xml.rels><?xml version="1.0" encoding="UTF-8"?>
<Relationships xmlns="http://schemas.openxmlformats.org/package/2006/relationships"><Relationship Id="rId1" Type="http://schemas.openxmlformats.org/officeDocument/2006/relationships/hyperlink" Target="https://es.wikipedia.org/wiki/Sistema_de_informaci&#243;n_geogr&#225;fica" TargetMode="External"/><Relationship Id="rId2" Type="http://schemas.openxmlformats.org/officeDocument/2006/relationships/hyperlink" Target="https://qgis.org/es/site/" TargetMode="External"/><Relationship Id="rId3" Type="http://schemas.openxmlformats.org/officeDocument/2006/relationships/hyperlink" Target="https://colab.research.google.com/?hl=es" TargetMode="External"/><Relationship Id="rId4"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hyperlink" Target="https://mappinggis.com/2018/05/como-descargar-imagenes-sentinel-con-qgis/" TargetMode="External"/><Relationship Id="rId2" Type="http://schemas.openxmlformats.org/officeDocument/2006/relationships/hyperlink" Target="https://colab.research.google.com/drive/1zRuyurxaOJ3en5R1NcjPKjr8MieMP3cy?usp=drive_link" TargetMode="External"/><Relationship Id="rId3" Type="http://schemas.openxmlformats.org/officeDocument/2006/relationships/hyperlink" Target="https://mappinggis.com/2021/09/como-descargar-imagenes-satelite-de-google-con-qgis/" TargetMode="External"/><Relationship Id="rId4" Type="http://schemas.openxmlformats.org/officeDocument/2006/relationships/hyperlink" Target="https://mappinggis.com/2014/09/como-descargar-imagenes-de-google-bing-etc/" TargetMode="External"/><Relationship Id="rId5" Type="http://schemas.openxmlformats.org/officeDocument/2006/relationships/image" Target="../media/image4.png"/><Relationship Id="rId6" Type="http://schemas.openxmlformats.org/officeDocument/2006/relationships/hyperlink" Target="https://map.openaerialmap.org" TargetMode="External"/><Relationship Id="rId7"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hyperlink" Target="https://docs.qgis.org/3.28/es/docs/training_manual/create_vector_data/create_new_vector.html?highlight=pol&#237;gonos" TargetMode="External"/><Relationship Id="rId2" Type="http://schemas.openxmlformats.org/officeDocument/2006/relationships/hyperlink" Target="https://map.openaerialmap.org/#/-60.59152007102966,-33.89561299901295,16/square/2103210231301202/5fe3676dff40f100073ca17f?_k=hkc6zi" TargetMode="External"/><Relationship Id="rId3" Type="http://schemas.openxmlformats.org/officeDocument/2006/relationships/image" Target="../media/image5.png"/><Relationship Id="rId4" Type="http://schemas.openxmlformats.org/officeDocument/2006/relationships/slideLayout" Target="../slideLayouts/slideLayout8.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8.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8.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Google Shape;54;p13" descr=""/>
          <p:cNvPicPr/>
          <p:nvPr/>
        </p:nvPicPr>
        <p:blipFill>
          <a:blip r:embed="rId1">
            <a:alphaModFix amt="16000"/>
          </a:blip>
          <a:srcRect l="1587" t="6201" r="1616" b="16728"/>
          <a:stretch/>
        </p:blipFill>
        <p:spPr>
          <a:xfrm>
            <a:off x="0" y="0"/>
            <a:ext cx="9133200" cy="5143320"/>
          </a:xfrm>
          <a:prstGeom prst="rect">
            <a:avLst/>
          </a:prstGeom>
          <a:ln w="0">
            <a:noFill/>
          </a:ln>
        </p:spPr>
      </p:pic>
      <p:sp>
        <p:nvSpPr>
          <p:cNvPr id="42" name="Google Shape;55;p13"/>
          <p:cNvSpPr/>
          <p:nvPr/>
        </p:nvSpPr>
        <p:spPr>
          <a:xfrm>
            <a:off x="361800" y="632520"/>
            <a:ext cx="6459120" cy="15127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2700" spc="-1" strike="noStrike">
                <a:solidFill>
                  <a:srgbClr val="274e13"/>
                </a:solidFill>
                <a:latin typeface="Montserrat ExtraBold"/>
                <a:ea typeface="Montserrat ExtraBold"/>
              </a:rPr>
              <a:t>Introducción a GIS e Inteligencia Artificial para Detección de Basurales a Cielo Abierto</a:t>
            </a:r>
            <a:endParaRPr b="0" lang="es-AR" sz="2700" spc="-1" strike="noStrike">
              <a:solidFill>
                <a:srgbClr val="000000"/>
              </a:solidFill>
              <a:latin typeface="Arial"/>
            </a:endParaRPr>
          </a:p>
        </p:txBody>
      </p:sp>
      <p:sp>
        <p:nvSpPr>
          <p:cNvPr id="43" name="Google Shape;56;p13"/>
          <p:cNvSpPr/>
          <p:nvPr/>
        </p:nvSpPr>
        <p:spPr>
          <a:xfrm>
            <a:off x="361800" y="2145600"/>
            <a:ext cx="681192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 sz="1800" spc="-1" strike="noStrike">
                <a:solidFill>
                  <a:srgbClr val="38761d"/>
                </a:solidFill>
                <a:latin typeface="Montserrat"/>
                <a:ea typeface="Montserrat"/>
              </a:rPr>
              <a:t>Entrenando un algoritmo de detección</a:t>
            </a:r>
            <a:endParaRPr b="0" lang="es-AR" sz="1800" spc="-1" strike="noStrike">
              <a:solidFill>
                <a:srgbClr val="000000"/>
              </a:solidFill>
              <a:latin typeface="Arial"/>
            </a:endParaRPr>
          </a:p>
        </p:txBody>
      </p:sp>
      <p:pic>
        <p:nvPicPr>
          <p:cNvPr id="44" name="Google Shape;57;p13" descr=""/>
          <p:cNvPicPr/>
          <p:nvPr/>
        </p:nvPicPr>
        <p:blipFill>
          <a:blip r:embed="rId2"/>
          <a:stretch/>
        </p:blipFill>
        <p:spPr>
          <a:xfrm>
            <a:off x="7481520" y="3331800"/>
            <a:ext cx="1193760" cy="12765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555480"/>
            <a:ext cx="8318880" cy="755280"/>
          </a:xfrm>
          <a:prstGeom prst="rect">
            <a:avLst/>
          </a:prstGeom>
          <a:noFill/>
          <a:ln w="0">
            <a:noFill/>
          </a:ln>
        </p:spPr>
        <p:txBody>
          <a:bodyPr lIns="91440" rIns="91440" tIns="91440" bIns="91440" anchor="t">
            <a:normAutofit fontScale="96628" lnSpcReduction="20000"/>
          </a:bodyPr>
          <a:p>
            <a:pPr indent="0">
              <a:lnSpc>
                <a:spcPct val="100000"/>
              </a:lnSpc>
              <a:buNone/>
              <a:tabLst>
                <a:tab algn="l" pos="0"/>
              </a:tabLst>
            </a:pPr>
            <a:r>
              <a:rPr b="0" lang="en" sz="2400" spc="-1" strike="noStrike">
                <a:solidFill>
                  <a:schemeClr val="dk1"/>
                </a:solidFill>
                <a:latin typeface="Montserrat SemiBold"/>
                <a:ea typeface="Montserrat SemiBold"/>
              </a:rPr>
              <a:t>2.2 Definir modelo base y parámetros de entrenamiento</a:t>
            </a:r>
            <a:endParaRPr b="0" lang="es-AR" sz="2400" spc="-1" strike="noStrike">
              <a:solidFill>
                <a:srgbClr val="000000"/>
              </a:solidFill>
              <a:latin typeface="Arial"/>
            </a:endParaRPr>
          </a:p>
        </p:txBody>
      </p:sp>
      <p:sp>
        <p:nvSpPr>
          <p:cNvPr id="75" name="PlaceHolder 2"/>
          <p:cNvSpPr>
            <a:spLocks noGrp="1"/>
          </p:cNvSpPr>
          <p:nvPr>
            <p:ph/>
          </p:nvPr>
        </p:nvSpPr>
        <p:spPr>
          <a:xfrm>
            <a:off x="311760" y="1389600"/>
            <a:ext cx="4047120" cy="3557880"/>
          </a:xfrm>
          <a:prstGeom prst="rect">
            <a:avLst/>
          </a:prstGeom>
          <a:noFill/>
          <a:ln w="0">
            <a:noFill/>
          </a:ln>
        </p:spPr>
        <p:txBody>
          <a:bodyPr lIns="91440" rIns="91440" tIns="91440" bIns="91440" anchor="t">
            <a:normAutofit fontScale="74225" lnSpcReduction="20000"/>
          </a:bodyPr>
          <a:p>
            <a:pPr indent="0">
              <a:lnSpc>
                <a:spcPct val="115000"/>
              </a:lnSpc>
              <a:spcBef>
                <a:spcPts val="1199"/>
              </a:spcBef>
              <a:buNone/>
              <a:tabLst>
                <a:tab algn="l" pos="0"/>
              </a:tabLst>
            </a:pPr>
            <a:r>
              <a:rPr b="0" lang="en" sz="1200" spc="-1" strike="noStrike">
                <a:solidFill>
                  <a:schemeClr val="dk2"/>
                </a:solidFill>
                <a:latin typeface="Lora"/>
                <a:ea typeface="Lora"/>
              </a:rPr>
              <a:t>En lugar de partir de cero, tomaremos como base un modelo de uso general llamado </a:t>
            </a:r>
            <a:r>
              <a:rPr b="1" lang="en" sz="1200" spc="-1" strike="noStrike">
                <a:solidFill>
                  <a:schemeClr val="dk2"/>
                </a:solidFill>
                <a:latin typeface="Lora"/>
                <a:ea typeface="Lora"/>
              </a:rPr>
              <a:t>RESNET18</a:t>
            </a:r>
            <a:r>
              <a:rPr b="0" lang="en" sz="1200" spc="-1" strike="noStrike">
                <a:solidFill>
                  <a:schemeClr val="dk2"/>
                </a:solidFill>
                <a:latin typeface="Lora"/>
                <a:ea typeface="Lora"/>
              </a:rPr>
              <a:t>, una red neuronal de uso general que puede re-entrenarse para ser especializada en cualquier clase específica de objetos de interés.</a:t>
            </a:r>
            <a:endParaRPr b="0" lang="es-AR" sz="1200" spc="-1" strike="noStrike">
              <a:solidFill>
                <a:srgbClr val="000000"/>
              </a:solidFill>
              <a:latin typeface="Arial"/>
            </a:endParaRPr>
          </a:p>
          <a:p>
            <a:pPr indent="0">
              <a:lnSpc>
                <a:spcPct val="115000"/>
              </a:lnSpc>
              <a:spcBef>
                <a:spcPts val="1199"/>
              </a:spcBef>
              <a:buNone/>
              <a:tabLst>
                <a:tab algn="l" pos="0"/>
              </a:tabLst>
            </a:pPr>
            <a:r>
              <a:rPr b="0" lang="en" sz="1200" spc="-1" strike="noStrike">
                <a:solidFill>
                  <a:schemeClr val="dk2"/>
                </a:solidFill>
                <a:latin typeface="Lora"/>
                <a:ea typeface="Lora"/>
              </a:rPr>
              <a:t>Luego definimos opciones para el entrenamiento, entre ellas:</a:t>
            </a:r>
            <a:endParaRPr b="0" lang="es-AR" sz="1200" spc="-1" strike="noStrike">
              <a:solidFill>
                <a:srgbClr val="000000"/>
              </a:solidFill>
              <a:latin typeface="Arial"/>
            </a:endParaRPr>
          </a:p>
          <a:p>
            <a:pPr marL="457200" indent="-282600">
              <a:lnSpc>
                <a:spcPct val="115000"/>
              </a:lnSpc>
              <a:spcBef>
                <a:spcPts val="1199"/>
              </a:spcBef>
              <a:buClr>
                <a:srgbClr val="000000"/>
              </a:buClr>
              <a:buSzPct val="92000"/>
              <a:buFont typeface="Arial"/>
              <a:buChar char="●"/>
              <a:tabLst>
                <a:tab algn="l" pos="0"/>
              </a:tabLst>
            </a:pPr>
            <a:r>
              <a:rPr b="0" lang="en" sz="1200" spc="-1" strike="noStrike">
                <a:solidFill>
                  <a:schemeClr val="dk2"/>
                </a:solidFill>
                <a:latin typeface="Lora"/>
                <a:ea typeface="Lora"/>
              </a:rPr>
              <a:t>Cuántas iteraciones (la cantidad de veces que se volverán a recorrer los datos, buscando mejorar la predicción en base a lo aprendido en el ciclo anterior). Cuantas más, mejor para buscar mejores resultados -pero una cantidad grande de iteraciones puede tomar muchas, muchas horas.</a:t>
            </a:r>
            <a:br>
              <a:rPr sz="1200"/>
            </a:br>
            <a:r>
              <a:rPr b="0" lang="en" sz="1200" spc="-1" strike="noStrike">
                <a:solidFill>
                  <a:schemeClr val="dk2"/>
                </a:solidFill>
                <a:latin typeface="Lora"/>
              </a:rPr>
              <a:t> </a:t>
            </a:r>
            <a:endParaRPr b="0" lang="es-AR" sz="1200" spc="-1" strike="noStrike">
              <a:solidFill>
                <a:srgbClr val="000000"/>
              </a:solidFill>
              <a:latin typeface="Arial"/>
            </a:endParaRPr>
          </a:p>
          <a:p>
            <a:pPr marL="457200" indent="-282600">
              <a:lnSpc>
                <a:spcPct val="115000"/>
              </a:lnSpc>
              <a:buClr>
                <a:srgbClr val="000000"/>
              </a:buClr>
              <a:buSzPct val="92000"/>
              <a:buFont typeface="Arial"/>
              <a:buChar char="●"/>
              <a:tabLst>
                <a:tab algn="l" pos="0"/>
              </a:tabLst>
            </a:pPr>
            <a:r>
              <a:rPr b="0" lang="en" sz="1200" spc="-1" strike="noStrike">
                <a:solidFill>
                  <a:schemeClr val="dk2"/>
                </a:solidFill>
                <a:latin typeface="Lora"/>
                <a:ea typeface="Lora"/>
              </a:rPr>
              <a:t>Cuántas imágenes analizar al mismo tiempo, en tandas (cuantas más mejor, pero el límite lo fija la cantidad de memoria GPU RAM)</a:t>
            </a:r>
            <a:br>
              <a:rPr sz="1200"/>
            </a:br>
            <a:r>
              <a:rPr b="0" lang="en" sz="1200" spc="-1" strike="noStrike">
                <a:solidFill>
                  <a:schemeClr val="dk2"/>
                </a:solidFill>
                <a:latin typeface="Lora"/>
              </a:rPr>
              <a:t> </a:t>
            </a:r>
            <a:endParaRPr b="0" lang="es-AR" sz="1200" spc="-1" strike="noStrike">
              <a:solidFill>
                <a:srgbClr val="000000"/>
              </a:solidFill>
              <a:latin typeface="Arial"/>
            </a:endParaRPr>
          </a:p>
          <a:p>
            <a:pPr marL="457200" indent="-282600">
              <a:lnSpc>
                <a:spcPct val="115000"/>
              </a:lnSpc>
              <a:buClr>
                <a:srgbClr val="000000"/>
              </a:buClr>
              <a:buSzPct val="92000"/>
              <a:buFont typeface="Arial"/>
              <a:buChar char="●"/>
              <a:tabLst>
                <a:tab algn="l" pos="0"/>
              </a:tabLst>
            </a:pPr>
            <a:r>
              <a:rPr b="0" lang="en" sz="1200" spc="-1" strike="noStrike">
                <a:solidFill>
                  <a:schemeClr val="dk2"/>
                </a:solidFill>
                <a:latin typeface="Lora"/>
                <a:ea typeface="Lora"/>
              </a:rPr>
              <a:t>En que archivo guardar el modelo con sus parámetros actualizados, tras cada iteracion</a:t>
            </a:r>
            <a:br>
              <a:rPr sz="1200"/>
            </a:br>
            <a:r>
              <a:rPr b="0" lang="en" sz="1200" spc="-1" strike="noStrike">
                <a:solidFill>
                  <a:schemeClr val="dk2"/>
                </a:solidFill>
                <a:latin typeface="Lora"/>
              </a:rPr>
              <a:t> </a:t>
            </a:r>
            <a:endParaRPr b="0" lang="es-AR" sz="1200" spc="-1" strike="noStrike">
              <a:solidFill>
                <a:srgbClr val="000000"/>
              </a:solidFill>
              <a:latin typeface="Arial"/>
            </a:endParaRPr>
          </a:p>
          <a:p>
            <a:pPr marL="457200" indent="-282600">
              <a:lnSpc>
                <a:spcPct val="115000"/>
              </a:lnSpc>
              <a:buClr>
                <a:srgbClr val="000000"/>
              </a:buClr>
              <a:buSzPct val="92000"/>
              <a:buFont typeface="Arial"/>
              <a:buChar char="●"/>
              <a:tabLst>
                <a:tab algn="l" pos="0"/>
              </a:tabLst>
            </a:pPr>
            <a:r>
              <a:rPr b="0" lang="en" sz="1200" spc="-1" strike="noStrike">
                <a:solidFill>
                  <a:schemeClr val="dk2"/>
                </a:solidFill>
                <a:latin typeface="Lora"/>
                <a:ea typeface="Lora"/>
              </a:rPr>
              <a:t>Cuáles son los </a:t>
            </a:r>
            <a:r>
              <a:rPr b="1" lang="en" sz="1200" spc="-1" strike="noStrike">
                <a:solidFill>
                  <a:schemeClr val="dk2"/>
                </a:solidFill>
                <a:latin typeface="Lora"/>
                <a:ea typeface="Lora"/>
              </a:rPr>
              <a:t>datasets </a:t>
            </a:r>
            <a:r>
              <a:rPr b="0" lang="en" sz="1200" spc="-1" strike="noStrike">
                <a:solidFill>
                  <a:schemeClr val="dk2"/>
                </a:solidFill>
                <a:latin typeface="Lora"/>
                <a:ea typeface="Lora"/>
              </a:rPr>
              <a:t>de </a:t>
            </a:r>
            <a:r>
              <a:rPr b="1" lang="en" sz="1200" spc="-1" strike="noStrike">
                <a:solidFill>
                  <a:schemeClr val="dk2"/>
                </a:solidFill>
                <a:latin typeface="Lora"/>
                <a:ea typeface="Lora"/>
              </a:rPr>
              <a:t>entenamiento </a:t>
            </a:r>
            <a:r>
              <a:rPr b="0" lang="en" sz="1200" spc="-1" strike="noStrike">
                <a:solidFill>
                  <a:schemeClr val="dk2"/>
                </a:solidFill>
                <a:latin typeface="Lora"/>
                <a:ea typeface="Lora"/>
              </a:rPr>
              <a:t>y de </a:t>
            </a:r>
            <a:r>
              <a:rPr b="1" lang="en" sz="1200" spc="-1" strike="noStrike">
                <a:solidFill>
                  <a:schemeClr val="dk2"/>
                </a:solidFill>
                <a:latin typeface="Lora"/>
                <a:ea typeface="Lora"/>
              </a:rPr>
              <a:t>validación </a:t>
            </a:r>
            <a:r>
              <a:rPr b="0" lang="en" sz="1200" spc="-1" strike="noStrike">
                <a:solidFill>
                  <a:schemeClr val="dk2"/>
                </a:solidFill>
                <a:latin typeface="Lora"/>
                <a:ea typeface="Lora"/>
              </a:rPr>
              <a:t>que utilizará para encontrar los mejores resultados. Estos son los que definimos en el paso anterior.</a:t>
            </a:r>
            <a:endParaRPr b="0" lang="es-AR" sz="1200" spc="-1" strike="noStrike">
              <a:solidFill>
                <a:srgbClr val="000000"/>
              </a:solidFill>
              <a:latin typeface="Arial"/>
            </a:endParaRPr>
          </a:p>
        </p:txBody>
      </p:sp>
      <p:pic>
        <p:nvPicPr>
          <p:cNvPr id="76" name="Google Shape;125;p22" descr=""/>
          <p:cNvPicPr/>
          <p:nvPr/>
        </p:nvPicPr>
        <p:blipFill>
          <a:blip r:embed="rId1"/>
          <a:srcRect l="1033" t="6050" r="2075" b="3611"/>
          <a:stretch/>
        </p:blipFill>
        <p:spPr>
          <a:xfrm>
            <a:off x="4387320" y="1244160"/>
            <a:ext cx="2016360" cy="1374840"/>
          </a:xfrm>
          <a:prstGeom prst="rect">
            <a:avLst/>
          </a:prstGeom>
          <a:ln w="0">
            <a:noFill/>
          </a:ln>
          <a:effectLst>
            <a:outerShdw algn="bl" blurRad="57240" dir="5400000" dist="19080" rotWithShape="0">
              <a:srgbClr val="000000">
                <a:alpha val="50000"/>
              </a:srgbClr>
            </a:outerShdw>
          </a:effectLst>
        </p:spPr>
      </p:pic>
      <p:pic>
        <p:nvPicPr>
          <p:cNvPr id="77" name="Google Shape;126;p22" descr=""/>
          <p:cNvPicPr/>
          <p:nvPr/>
        </p:nvPicPr>
        <p:blipFill>
          <a:blip r:embed="rId2"/>
          <a:srcRect l="1610" t="2112" r="0" b="0"/>
          <a:stretch/>
        </p:blipFill>
        <p:spPr>
          <a:xfrm>
            <a:off x="5902920" y="2456640"/>
            <a:ext cx="2888640" cy="252900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lnSpc>
                <a:spcPct val="100000"/>
              </a:lnSpc>
              <a:buNone/>
              <a:tabLst>
                <a:tab algn="l" pos="0"/>
              </a:tabLst>
            </a:pPr>
            <a:r>
              <a:rPr b="0" lang="en" sz="2400" spc="-1" strike="noStrike">
                <a:solidFill>
                  <a:schemeClr val="dk1"/>
                </a:solidFill>
                <a:latin typeface="Montserrat SemiBold"/>
                <a:ea typeface="Montserrat SemiBold"/>
              </a:rPr>
              <a:t>2.3 Entrenar la</a:t>
            </a:r>
            <a:endParaRPr b="0" lang="es-AR" sz="2400" spc="-1" strike="noStrike">
              <a:solidFill>
                <a:srgbClr val="000000"/>
              </a:solidFill>
              <a:latin typeface="Arial"/>
            </a:endParaRPr>
          </a:p>
          <a:p>
            <a:pPr indent="0">
              <a:lnSpc>
                <a:spcPct val="100000"/>
              </a:lnSpc>
              <a:buNone/>
              <a:tabLst>
                <a:tab algn="l" pos="0"/>
              </a:tabLst>
            </a:pPr>
            <a:r>
              <a:rPr b="0" lang="en" sz="2400" spc="-1" strike="noStrike">
                <a:solidFill>
                  <a:schemeClr val="dk1"/>
                </a:solidFill>
                <a:latin typeface="Montserrat SemiBold"/>
                <a:ea typeface="Montserrat SemiBold"/>
              </a:rPr>
              <a:t>red neuronal</a:t>
            </a:r>
            <a:endParaRPr b="0" lang="es-AR" sz="2400" spc="-1" strike="noStrike">
              <a:solidFill>
                <a:srgbClr val="000000"/>
              </a:solidFill>
              <a:latin typeface="Arial"/>
            </a:endParaRPr>
          </a:p>
        </p:txBody>
      </p:sp>
      <p:sp>
        <p:nvSpPr>
          <p:cNvPr id="79" name="PlaceHolder 2"/>
          <p:cNvSpPr>
            <a:spLocks noGrp="1"/>
          </p:cNvSpPr>
          <p:nvPr>
            <p:ph/>
          </p:nvPr>
        </p:nvSpPr>
        <p:spPr>
          <a:xfrm>
            <a:off x="311760" y="1389600"/>
            <a:ext cx="2807640" cy="3179160"/>
          </a:xfrm>
          <a:prstGeom prst="rect">
            <a:avLst/>
          </a:prstGeom>
          <a:noFill/>
          <a:ln w="0">
            <a:noFill/>
          </a:ln>
        </p:spPr>
        <p:txBody>
          <a:bodyPr lIns="91440" rIns="91440" tIns="91440" bIns="91440" anchor="t">
            <a:normAutofit/>
          </a:bodyPr>
          <a:p>
            <a:pPr indent="0">
              <a:lnSpc>
                <a:spcPct val="115000"/>
              </a:lnSpc>
              <a:spcAft>
                <a:spcPts val="1199"/>
              </a:spcAft>
              <a:buNone/>
              <a:tabLst>
                <a:tab algn="l" pos="0"/>
              </a:tabLst>
            </a:pPr>
            <a:r>
              <a:rPr b="0" lang="en" sz="1200" spc="-1" strike="noStrike">
                <a:solidFill>
                  <a:schemeClr val="dk2"/>
                </a:solidFill>
                <a:latin typeface="Lora"/>
                <a:ea typeface="Lora"/>
              </a:rPr>
              <a:t>Instrucciones y código disponibles en este </a:t>
            </a:r>
            <a:r>
              <a:rPr b="0" i="1" lang="en" sz="1200" spc="-1" strike="noStrike" u="sng">
                <a:solidFill>
                  <a:schemeClr val="hlink"/>
                </a:solidFill>
                <a:uFillTx/>
                <a:latin typeface="Lora"/>
                <a:ea typeface="Lora"/>
                <a:hlinkClick r:id="rId1"/>
              </a:rPr>
              <a:t>notebook</a:t>
            </a:r>
            <a:r>
              <a:rPr b="0" lang="en" sz="1200" spc="-1" strike="noStrike" u="sng">
                <a:solidFill>
                  <a:schemeClr val="hlink"/>
                </a:solidFill>
                <a:uFillTx/>
                <a:latin typeface="Lora"/>
                <a:ea typeface="Lora"/>
                <a:hlinkClick r:id="rId2"/>
              </a:rPr>
              <a:t> de Google Colab</a:t>
            </a:r>
            <a:endParaRPr b="0" lang="es-AR" sz="1200" spc="-1" strike="noStrike">
              <a:solidFill>
                <a:srgbClr val="000000"/>
              </a:solidFill>
              <a:latin typeface="Arial"/>
            </a:endParaRPr>
          </a:p>
        </p:txBody>
      </p:sp>
      <p:pic>
        <p:nvPicPr>
          <p:cNvPr id="80" name="Google Shape;133;p23" descr=""/>
          <p:cNvPicPr/>
          <p:nvPr/>
        </p:nvPicPr>
        <p:blipFill>
          <a:blip r:embed="rId3"/>
          <a:stretch/>
        </p:blipFill>
        <p:spPr>
          <a:xfrm>
            <a:off x="1474920" y="2529360"/>
            <a:ext cx="6724440" cy="15998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 name="Google Shape;138;p24" descr=""/>
          <p:cNvPicPr/>
          <p:nvPr/>
        </p:nvPicPr>
        <p:blipFill>
          <a:blip r:embed="rId1">
            <a:alphaModFix amt="20000"/>
          </a:blip>
          <a:stretch/>
        </p:blipFill>
        <p:spPr>
          <a:xfrm>
            <a:off x="0" y="0"/>
            <a:ext cx="9143640" cy="5142960"/>
          </a:xfrm>
          <a:prstGeom prst="rect">
            <a:avLst/>
          </a:prstGeom>
          <a:ln w="0">
            <a:noFill/>
          </a:ln>
        </p:spPr>
      </p:pic>
      <p:sp>
        <p:nvSpPr>
          <p:cNvPr id="82" name="Google Shape;139;p24"/>
          <p:cNvSpPr/>
          <p:nvPr/>
        </p:nvSpPr>
        <p:spPr>
          <a:xfrm>
            <a:off x="361800" y="632520"/>
            <a:ext cx="6459120" cy="15127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2700" spc="-1" strike="noStrike">
                <a:solidFill>
                  <a:srgbClr val="274e13"/>
                </a:solidFill>
                <a:latin typeface="Montserrat ExtraBold"/>
                <a:ea typeface="Montserrat ExtraBold"/>
              </a:rPr>
              <a:t>Introducción a GIS e Inteligencia Artificial para Detección de Basurales a Cielo Abierto</a:t>
            </a:r>
            <a:endParaRPr b="0" lang="es-AR" sz="2700" spc="-1" strike="noStrike">
              <a:solidFill>
                <a:srgbClr val="000000"/>
              </a:solidFill>
              <a:latin typeface="Arial"/>
            </a:endParaRPr>
          </a:p>
        </p:txBody>
      </p:sp>
      <p:sp>
        <p:nvSpPr>
          <p:cNvPr id="83" name="Google Shape;140;p24"/>
          <p:cNvSpPr/>
          <p:nvPr/>
        </p:nvSpPr>
        <p:spPr>
          <a:xfrm>
            <a:off x="361800" y="2145600"/>
            <a:ext cx="7460640" cy="4568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1" lang="en" sz="1800" spc="-1" strike="noStrike">
                <a:solidFill>
                  <a:srgbClr val="38761d"/>
                </a:solidFill>
                <a:latin typeface="Montserrat"/>
                <a:ea typeface="Montserrat"/>
              </a:rPr>
              <a:t>Aplicando a nuevas imágenes un modelo pre-entrenado</a:t>
            </a:r>
            <a:endParaRPr b="0" lang="es-AR" sz="1800" spc="-1" strike="noStrike">
              <a:solidFill>
                <a:srgbClr val="000000"/>
              </a:solidFill>
              <a:latin typeface="Arial"/>
            </a:endParaRPr>
          </a:p>
        </p:txBody>
      </p:sp>
      <p:pic>
        <p:nvPicPr>
          <p:cNvPr id="84" name="Google Shape;141;p24" descr=""/>
          <p:cNvPicPr/>
          <p:nvPr/>
        </p:nvPicPr>
        <p:blipFill>
          <a:blip r:embed="rId2"/>
          <a:stretch/>
        </p:blipFill>
        <p:spPr>
          <a:xfrm>
            <a:off x="7481520" y="3331800"/>
            <a:ext cx="1193760" cy="12765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Google Shape;146;p25" descr=""/>
          <p:cNvPicPr/>
          <p:nvPr/>
        </p:nvPicPr>
        <p:blipFill>
          <a:blip r:embed="rId1"/>
          <a:srcRect l="1587" t="6201" r="1616" b="16728"/>
          <a:stretch/>
        </p:blipFill>
        <p:spPr>
          <a:xfrm>
            <a:off x="0" y="0"/>
            <a:ext cx="9133200" cy="5143320"/>
          </a:xfrm>
          <a:prstGeom prst="rect">
            <a:avLst/>
          </a:prstGeom>
          <a:ln w="0">
            <a:noFill/>
          </a:ln>
        </p:spPr>
      </p:pic>
      <p:sp>
        <p:nvSpPr>
          <p:cNvPr id="86"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lgn="ctr">
              <a:lnSpc>
                <a:spcPct val="100000"/>
              </a:lnSpc>
              <a:buNone/>
              <a:tabLst>
                <a:tab algn="l" pos="0"/>
              </a:tabLst>
            </a:pPr>
            <a:r>
              <a:rPr b="1" lang="en" sz="3600" spc="-1" strike="noStrike">
                <a:solidFill>
                  <a:srgbClr val="ffffff"/>
                </a:solidFill>
                <a:latin typeface="Montserrat"/>
                <a:ea typeface="Montserrat"/>
              </a:rPr>
              <a:t>Paso 3: ¡detectar!</a:t>
            </a:r>
            <a:endParaRPr b="0" lang="es-A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lnSpc>
                <a:spcPct val="100000"/>
              </a:lnSpc>
              <a:buNone/>
              <a:tabLst>
                <a:tab algn="l" pos="0"/>
              </a:tabLst>
            </a:pPr>
            <a:r>
              <a:rPr b="0" lang="en" sz="2400" spc="-1" strike="noStrike">
                <a:solidFill>
                  <a:schemeClr val="dk1"/>
                </a:solidFill>
                <a:latin typeface="Montserrat SemiBold"/>
                <a:ea typeface="Montserrat SemiBold"/>
              </a:rPr>
              <a:t>3.1 Evaluar el ajuste del modelo</a:t>
            </a:r>
            <a:endParaRPr b="0" lang="es-AR" sz="2400" spc="-1" strike="noStrike">
              <a:solidFill>
                <a:srgbClr val="000000"/>
              </a:solidFill>
              <a:latin typeface="Arial"/>
            </a:endParaRPr>
          </a:p>
        </p:txBody>
      </p:sp>
      <p:sp>
        <p:nvSpPr>
          <p:cNvPr id="88" name="PlaceHolder 2"/>
          <p:cNvSpPr>
            <a:spLocks noGrp="1"/>
          </p:cNvSpPr>
          <p:nvPr>
            <p:ph/>
          </p:nvPr>
        </p:nvSpPr>
        <p:spPr>
          <a:xfrm>
            <a:off x="311760" y="1389600"/>
            <a:ext cx="3099600" cy="3576960"/>
          </a:xfrm>
          <a:prstGeom prst="rect">
            <a:avLst/>
          </a:prstGeom>
          <a:noFill/>
          <a:ln w="0">
            <a:noFill/>
          </a:ln>
        </p:spPr>
        <p:txBody>
          <a:bodyPr lIns="91440" rIns="91440" tIns="91440" bIns="91440" anchor="t">
            <a:normAutofit fontScale="86734" lnSpcReduction="10000"/>
          </a:bodyPr>
          <a:p>
            <a:pPr indent="0">
              <a:lnSpc>
                <a:spcPct val="115000"/>
              </a:lnSpc>
              <a:buNone/>
              <a:tabLst>
                <a:tab algn="l" pos="0"/>
              </a:tabLst>
            </a:pPr>
            <a:r>
              <a:rPr b="0" lang="en" sz="1200" spc="-1" strike="noStrike">
                <a:solidFill>
                  <a:schemeClr val="dk2"/>
                </a:solidFill>
                <a:latin typeface="Lora"/>
                <a:ea typeface="Lora"/>
              </a:rPr>
              <a:t>El primer sitio donde aplicar el modelo de detección de basurales que hemos entrenado suele ser el contexto de los datos utilizados para su entrenamiento.</a:t>
            </a:r>
            <a:endParaRPr b="0" lang="es-AR" sz="1200" spc="-1" strike="noStrike">
              <a:solidFill>
                <a:srgbClr val="000000"/>
              </a:solidFill>
              <a:latin typeface="Arial"/>
            </a:endParaRPr>
          </a:p>
          <a:p>
            <a:pPr indent="0">
              <a:lnSpc>
                <a:spcPct val="115000"/>
              </a:lnSpc>
              <a:spcBef>
                <a:spcPts val="1199"/>
              </a:spcBef>
              <a:buNone/>
              <a:tabLst>
                <a:tab algn="l" pos="0"/>
              </a:tabLst>
            </a:pPr>
            <a:r>
              <a:rPr b="0" lang="en" sz="1200" spc="-1" strike="noStrike">
                <a:solidFill>
                  <a:schemeClr val="dk2"/>
                </a:solidFill>
                <a:latin typeface="Lora"/>
                <a:ea typeface="Lora"/>
              </a:rPr>
              <a:t>Así podemos determinar si el modelo tiene sesgos pronunciados tanto en</a:t>
            </a:r>
            <a:endParaRPr b="0" lang="es-AR" sz="1200" spc="-1" strike="noStrike">
              <a:solidFill>
                <a:srgbClr val="000000"/>
              </a:solidFill>
              <a:latin typeface="Arial"/>
            </a:endParaRPr>
          </a:p>
          <a:p>
            <a:pPr marL="457200" indent="-293400">
              <a:lnSpc>
                <a:spcPct val="115000"/>
              </a:lnSpc>
              <a:spcBef>
                <a:spcPts val="1199"/>
              </a:spcBef>
              <a:buClr>
                <a:srgbClr val="595959"/>
              </a:buClr>
              <a:buFont typeface="Lora"/>
              <a:buChar char="-"/>
              <a:tabLst>
                <a:tab algn="l" pos="0"/>
              </a:tabLst>
            </a:pPr>
            <a:r>
              <a:rPr b="0" lang="en" sz="1200" spc="-1" strike="noStrike">
                <a:solidFill>
                  <a:schemeClr val="dk2"/>
                </a:solidFill>
                <a:latin typeface="Lora"/>
                <a:ea typeface="Lora"/>
              </a:rPr>
              <a:t>sus falsos positivos (zonas similares, sin basura, que tienden a ser identificadas)</a:t>
            </a:r>
            <a:endParaRPr b="0" lang="es-AR" sz="1200" spc="-1" strike="noStrike">
              <a:solidFill>
                <a:srgbClr val="000000"/>
              </a:solidFill>
              <a:latin typeface="Arial"/>
            </a:endParaRPr>
          </a:p>
          <a:p>
            <a:pPr marL="457200" indent="-293400">
              <a:lnSpc>
                <a:spcPct val="115000"/>
              </a:lnSpc>
              <a:buClr>
                <a:srgbClr val="595959"/>
              </a:buClr>
              <a:buFont typeface="Lora"/>
              <a:buChar char="-"/>
              <a:tabLst>
                <a:tab algn="l" pos="0"/>
              </a:tabLst>
            </a:pPr>
            <a:r>
              <a:rPr b="0" lang="en" sz="1200" spc="-1" strike="noStrike">
                <a:solidFill>
                  <a:schemeClr val="dk2"/>
                </a:solidFill>
                <a:latin typeface="Lora"/>
                <a:ea typeface="Lora"/>
              </a:rPr>
              <a:t>sus falsos negativos (determinados tipos de basural que no son detectados</a:t>
            </a:r>
            <a:endParaRPr b="0" lang="es-AR" sz="1200" spc="-1" strike="noStrike">
              <a:solidFill>
                <a:srgbClr val="000000"/>
              </a:solidFill>
              <a:latin typeface="Arial"/>
            </a:endParaRPr>
          </a:p>
          <a:p>
            <a:pPr indent="0">
              <a:lnSpc>
                <a:spcPct val="115000"/>
              </a:lnSpc>
              <a:spcBef>
                <a:spcPts val="1199"/>
              </a:spcBef>
              <a:spcAft>
                <a:spcPts val="1199"/>
              </a:spcAft>
              <a:buNone/>
              <a:tabLst>
                <a:tab algn="l" pos="0"/>
              </a:tabLst>
            </a:pPr>
            <a:r>
              <a:rPr b="0" lang="en" sz="1200" spc="-1" strike="noStrike">
                <a:solidFill>
                  <a:schemeClr val="dk2"/>
                </a:solidFill>
                <a:latin typeface="Lora"/>
                <a:ea typeface="Lora"/>
              </a:rPr>
              <a:t>En caso de observarse, ambos defectos pueden ser superados agregando datos y entrenando unos ciclos más. Por ejemplo, incluir en el AoI varias zonas donde el modelo incurre en falsos positivos, para que aprenda a desestimarlas, y más ejemplos de los basurales que no detecta.</a:t>
            </a:r>
            <a:endParaRPr b="0" lang="es-AR" sz="1200" spc="-1" strike="noStrike">
              <a:solidFill>
                <a:srgbClr val="000000"/>
              </a:solidFill>
              <a:latin typeface="Arial"/>
            </a:endParaRPr>
          </a:p>
        </p:txBody>
      </p:sp>
      <p:pic>
        <p:nvPicPr>
          <p:cNvPr id="89" name="Google Shape;154;p26" descr=""/>
          <p:cNvPicPr/>
          <p:nvPr/>
        </p:nvPicPr>
        <p:blipFill>
          <a:blip r:embed="rId1"/>
          <a:stretch/>
        </p:blipFill>
        <p:spPr>
          <a:xfrm>
            <a:off x="3313800" y="608040"/>
            <a:ext cx="5719320" cy="39268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lnSpc>
                <a:spcPct val="100000"/>
              </a:lnSpc>
              <a:buNone/>
              <a:tabLst>
                <a:tab algn="l" pos="0"/>
              </a:tabLst>
            </a:pPr>
            <a:r>
              <a:rPr b="0" lang="en" sz="2400" spc="-1" strike="noStrike">
                <a:solidFill>
                  <a:schemeClr val="dk1"/>
                </a:solidFill>
                <a:latin typeface="Montserrat SemiBold"/>
                <a:ea typeface="Montserrat SemiBold"/>
              </a:rPr>
              <a:t>3.2 Detectar en áreas nuevas</a:t>
            </a:r>
            <a:endParaRPr b="0" lang="es-AR" sz="2400" spc="-1" strike="noStrike">
              <a:solidFill>
                <a:srgbClr val="000000"/>
              </a:solidFill>
              <a:latin typeface="Arial"/>
            </a:endParaRPr>
          </a:p>
        </p:txBody>
      </p:sp>
      <p:sp>
        <p:nvSpPr>
          <p:cNvPr id="91" name="PlaceHolder 2"/>
          <p:cNvSpPr>
            <a:spLocks noGrp="1"/>
          </p:cNvSpPr>
          <p:nvPr>
            <p:ph/>
          </p:nvPr>
        </p:nvSpPr>
        <p:spPr>
          <a:xfrm>
            <a:off x="311760" y="1389600"/>
            <a:ext cx="3289320" cy="3576960"/>
          </a:xfrm>
          <a:prstGeom prst="rect">
            <a:avLst/>
          </a:prstGeom>
          <a:noFill/>
          <a:ln w="0">
            <a:noFill/>
          </a:ln>
        </p:spPr>
        <p:txBody>
          <a:bodyPr lIns="91440" rIns="91440" tIns="91440" bIns="91440" anchor="t">
            <a:normAutofit fontScale="92572" lnSpcReduction="10000"/>
          </a:bodyPr>
          <a:p>
            <a:pPr indent="0">
              <a:lnSpc>
                <a:spcPct val="115000"/>
              </a:lnSpc>
              <a:buNone/>
              <a:tabLst>
                <a:tab algn="l" pos="0"/>
              </a:tabLst>
            </a:pPr>
            <a:r>
              <a:rPr b="0" lang="en" sz="1200" spc="-1" strike="noStrike">
                <a:solidFill>
                  <a:schemeClr val="dk2"/>
                </a:solidFill>
                <a:latin typeface="Lora"/>
                <a:ea typeface="Lora"/>
              </a:rPr>
              <a:t>Una vez que los resultados del modelo resultan satisfactorios, el siguiente paso es aplicarlo para que realice el trabajo de identificación de áreas de interés en imágenes nuevas -es decir, que no han sido utilizadas para el entrenamiento del algoritmo y por tanto no las “conoce”-.</a:t>
            </a:r>
            <a:endParaRPr b="0" lang="es-AR" sz="1200" spc="-1" strike="noStrike">
              <a:solidFill>
                <a:srgbClr val="000000"/>
              </a:solidFill>
              <a:latin typeface="Arial"/>
            </a:endParaRPr>
          </a:p>
          <a:p>
            <a:pPr indent="0">
              <a:lnSpc>
                <a:spcPct val="115000"/>
              </a:lnSpc>
              <a:spcBef>
                <a:spcPts val="1199"/>
              </a:spcBef>
              <a:buNone/>
              <a:tabLst>
                <a:tab algn="l" pos="0"/>
              </a:tabLst>
            </a:pPr>
            <a:r>
              <a:rPr b="0" lang="en" sz="1200" spc="-1" strike="noStrike">
                <a:solidFill>
                  <a:schemeClr val="dk2"/>
                </a:solidFill>
                <a:latin typeface="Lora"/>
                <a:ea typeface="Lora"/>
              </a:rPr>
              <a:t>Estas imágenes pueden ser tanto:</a:t>
            </a:r>
            <a:endParaRPr b="0" lang="es-AR" sz="1200" spc="-1" strike="noStrike">
              <a:solidFill>
                <a:srgbClr val="000000"/>
              </a:solidFill>
              <a:latin typeface="Arial"/>
            </a:endParaRPr>
          </a:p>
          <a:p>
            <a:pPr marL="457200" indent="-299160">
              <a:lnSpc>
                <a:spcPct val="115000"/>
              </a:lnSpc>
              <a:spcBef>
                <a:spcPts val="1199"/>
              </a:spcBef>
              <a:buClr>
                <a:srgbClr val="595959"/>
              </a:buClr>
              <a:buFont typeface="Lora"/>
              <a:buChar char="-"/>
              <a:tabLst>
                <a:tab algn="l" pos="0"/>
              </a:tabLst>
            </a:pPr>
            <a:r>
              <a:rPr b="0" lang="en" sz="1200" spc="-1" strike="noStrike">
                <a:solidFill>
                  <a:schemeClr val="dk2"/>
                </a:solidFill>
                <a:latin typeface="Lora"/>
                <a:ea typeface="Lora"/>
              </a:rPr>
              <a:t>del mismo sitio en distintos puntos del tiempo, para un monitoreo sostenido</a:t>
            </a:r>
            <a:endParaRPr b="0" lang="es-AR" sz="1200" spc="-1" strike="noStrike">
              <a:solidFill>
                <a:srgbClr val="000000"/>
              </a:solidFill>
              <a:latin typeface="Arial"/>
            </a:endParaRPr>
          </a:p>
          <a:p>
            <a:pPr marL="457200" indent="-299160">
              <a:lnSpc>
                <a:spcPct val="115000"/>
              </a:lnSpc>
              <a:buClr>
                <a:srgbClr val="595959"/>
              </a:buClr>
              <a:buFont typeface="Lora"/>
              <a:buChar char="-"/>
              <a:tabLst>
                <a:tab algn="l" pos="0"/>
              </a:tabLst>
            </a:pPr>
            <a:r>
              <a:rPr b="0" lang="en" sz="1200" spc="-1" strike="noStrike">
                <a:solidFill>
                  <a:schemeClr val="dk2"/>
                </a:solidFill>
                <a:latin typeface="Lora"/>
                <a:ea typeface="Lora"/>
              </a:rPr>
              <a:t>de otros sitios, para extender el área de cobertura de la detección</a:t>
            </a:r>
            <a:endParaRPr b="0" lang="es-AR" sz="1200" spc="-1" strike="noStrike">
              <a:solidFill>
                <a:srgbClr val="000000"/>
              </a:solidFill>
              <a:latin typeface="Arial"/>
            </a:endParaRPr>
          </a:p>
          <a:p>
            <a:pPr indent="0">
              <a:lnSpc>
                <a:spcPct val="115000"/>
              </a:lnSpc>
              <a:spcBef>
                <a:spcPts val="1199"/>
              </a:spcBef>
              <a:spcAft>
                <a:spcPts val="1199"/>
              </a:spcAft>
              <a:buNone/>
              <a:tabLst>
                <a:tab algn="l" pos="0"/>
              </a:tabLst>
            </a:pPr>
            <a:r>
              <a:rPr b="0" lang="en" sz="1200" spc="-1" strike="noStrike">
                <a:solidFill>
                  <a:schemeClr val="dk2"/>
                </a:solidFill>
                <a:latin typeface="Lora"/>
                <a:ea typeface="Lora"/>
              </a:rPr>
              <a:t>El procedimiento para evaluar el modelo con los datos conocidos o con datos nuevos es el mismo. Instrucciones y código en este </a:t>
            </a:r>
            <a:r>
              <a:rPr b="0" i="1" lang="en" sz="1200" spc="-1" strike="noStrike" u="sng">
                <a:solidFill>
                  <a:schemeClr val="hlink"/>
                </a:solidFill>
                <a:uFillTx/>
                <a:latin typeface="Lora"/>
                <a:ea typeface="Lora"/>
                <a:hlinkClick r:id="rId1"/>
              </a:rPr>
              <a:t>notebook</a:t>
            </a:r>
            <a:r>
              <a:rPr b="0" lang="en" sz="1200" spc="-1" strike="noStrike" u="sng">
                <a:solidFill>
                  <a:schemeClr val="hlink"/>
                </a:solidFill>
                <a:uFillTx/>
                <a:latin typeface="Lora"/>
                <a:ea typeface="Lora"/>
                <a:hlinkClick r:id="rId2"/>
              </a:rPr>
              <a:t> de Google Colab</a:t>
            </a:r>
            <a:endParaRPr b="0" lang="es-AR" sz="1200" spc="-1" strike="noStrike">
              <a:solidFill>
                <a:srgbClr val="000000"/>
              </a:solidFill>
              <a:latin typeface="Arial"/>
            </a:endParaRPr>
          </a:p>
        </p:txBody>
      </p:sp>
      <p:pic>
        <p:nvPicPr>
          <p:cNvPr id="92" name="Google Shape;161;p27" descr=""/>
          <p:cNvPicPr/>
          <p:nvPr/>
        </p:nvPicPr>
        <p:blipFill>
          <a:blip r:embed="rId3"/>
          <a:stretch/>
        </p:blipFill>
        <p:spPr>
          <a:xfrm>
            <a:off x="3461040" y="608040"/>
            <a:ext cx="5567400" cy="40305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lnSpc>
                <a:spcPct val="100000"/>
              </a:lnSpc>
              <a:buNone/>
              <a:tabLst>
                <a:tab algn="l" pos="0"/>
              </a:tabLst>
            </a:pPr>
            <a:r>
              <a:rPr b="0" lang="en" sz="2400" spc="-1" strike="noStrike">
                <a:solidFill>
                  <a:schemeClr val="dk1"/>
                </a:solidFill>
                <a:latin typeface="Montserrat SemiBold"/>
                <a:ea typeface="Montserrat SemiBold"/>
              </a:rPr>
              <a:t>3.3 Retroalimentar para mejorar</a:t>
            </a:r>
            <a:endParaRPr b="0" lang="es-AR" sz="2400" spc="-1" strike="noStrike">
              <a:solidFill>
                <a:srgbClr val="000000"/>
              </a:solidFill>
              <a:latin typeface="Arial"/>
            </a:endParaRPr>
          </a:p>
        </p:txBody>
      </p:sp>
      <p:sp>
        <p:nvSpPr>
          <p:cNvPr id="94" name="PlaceHolder 2"/>
          <p:cNvSpPr>
            <a:spLocks noGrp="1"/>
          </p:cNvSpPr>
          <p:nvPr>
            <p:ph/>
          </p:nvPr>
        </p:nvSpPr>
        <p:spPr>
          <a:xfrm>
            <a:off x="311760" y="1389600"/>
            <a:ext cx="3895200" cy="3576960"/>
          </a:xfrm>
          <a:prstGeom prst="rect">
            <a:avLst/>
          </a:prstGeom>
          <a:noFill/>
          <a:ln w="0">
            <a:noFill/>
          </a:ln>
        </p:spPr>
        <p:txBody>
          <a:bodyPr lIns="91440" rIns="91440" tIns="91440" bIns="91440" anchor="t">
            <a:normAutofit fontScale="95908" lnSpcReduction="10000"/>
          </a:bodyPr>
          <a:p>
            <a:pPr indent="0">
              <a:lnSpc>
                <a:spcPct val="115000"/>
              </a:lnSpc>
              <a:buNone/>
              <a:tabLst>
                <a:tab algn="l" pos="0"/>
              </a:tabLst>
            </a:pPr>
            <a:r>
              <a:rPr b="0" lang="en" sz="1200" spc="-1" strike="noStrike">
                <a:solidFill>
                  <a:schemeClr val="dk2"/>
                </a:solidFill>
                <a:latin typeface="Lora"/>
                <a:ea typeface="Lora"/>
              </a:rPr>
              <a:t>Al aplicar el modelo, los resultados correctos que produce sirven como insumo para continuar su entrenamiento. Agregar nuevas imágenes y etiquetas de basurales mejora la performance, en particular incrementando la capacidad de realizar predicciones válidas en mayor variedad de contextos.</a:t>
            </a:r>
            <a:endParaRPr b="0" lang="es-AR" sz="1200" spc="-1" strike="noStrike">
              <a:solidFill>
                <a:srgbClr val="000000"/>
              </a:solidFill>
              <a:latin typeface="Arial"/>
            </a:endParaRPr>
          </a:p>
          <a:p>
            <a:pPr indent="0">
              <a:lnSpc>
                <a:spcPct val="115000"/>
              </a:lnSpc>
              <a:spcBef>
                <a:spcPts val="1199"/>
              </a:spcBef>
              <a:buNone/>
              <a:tabLst>
                <a:tab algn="l" pos="0"/>
              </a:tabLst>
            </a:pPr>
            <a:r>
              <a:rPr b="0" lang="en" sz="1200" spc="-1" strike="noStrike">
                <a:solidFill>
                  <a:schemeClr val="dk2"/>
                </a:solidFill>
                <a:latin typeface="Lora"/>
                <a:ea typeface="Lora"/>
              </a:rPr>
              <a:t>Para ello se realizan iteraciones del mismo procedimiento visto hasta aquí. Al conjunto inicial de imágenes + anotaciones se les suman nuevos sets, obtenidos tras la aplicación del algoritmo de detección, y se retoma el proceso de entrenamiento para obtener un algoritmo más potente. </a:t>
            </a:r>
            <a:endParaRPr b="0" lang="es-AR" sz="1200" spc="-1" strike="noStrike">
              <a:solidFill>
                <a:srgbClr val="000000"/>
              </a:solidFill>
              <a:latin typeface="Arial"/>
            </a:endParaRPr>
          </a:p>
          <a:p>
            <a:pPr indent="0">
              <a:lnSpc>
                <a:spcPct val="115000"/>
              </a:lnSpc>
              <a:spcBef>
                <a:spcPts val="1199"/>
              </a:spcBef>
              <a:spcAft>
                <a:spcPts val="1199"/>
              </a:spcAft>
              <a:buNone/>
              <a:tabLst>
                <a:tab algn="l" pos="0"/>
              </a:tabLst>
            </a:pPr>
            <a:r>
              <a:rPr b="0" lang="en" sz="1200" spc="-1" strike="noStrike">
                <a:solidFill>
                  <a:schemeClr val="dk2"/>
                </a:solidFill>
                <a:latin typeface="Lora"/>
                <a:ea typeface="Lora"/>
              </a:rPr>
              <a:t>¡Este ciclo puede continuar por tiempo indefinido!</a:t>
            </a:r>
            <a:endParaRPr b="0" lang="es-AR" sz="1200" spc="-1" strike="noStrike">
              <a:solidFill>
                <a:srgbClr val="000000"/>
              </a:solidFill>
              <a:latin typeface="Arial"/>
            </a:endParaRPr>
          </a:p>
        </p:txBody>
      </p:sp>
      <p:pic>
        <p:nvPicPr>
          <p:cNvPr id="95" name="Google Shape;168;p28" descr=""/>
          <p:cNvPicPr/>
          <p:nvPr/>
        </p:nvPicPr>
        <p:blipFill>
          <a:blip r:embed="rId1"/>
          <a:stretch/>
        </p:blipFill>
        <p:spPr>
          <a:xfrm>
            <a:off x="4527360" y="1262520"/>
            <a:ext cx="4242240" cy="35262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3600" spc="-1" strike="noStrike">
                <a:solidFill>
                  <a:schemeClr val="dk1"/>
                </a:solidFill>
                <a:latin typeface="Montserrat SemiBold"/>
                <a:ea typeface="Montserrat SemiBold"/>
              </a:rPr>
              <a:t>EXTRAS</a:t>
            </a:r>
            <a:endParaRPr b="0" lang="es-A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7465" lnSpcReduction="10000"/>
          </a:bodyPr>
          <a:p>
            <a:pPr indent="0">
              <a:lnSpc>
                <a:spcPct val="100000"/>
              </a:lnSpc>
              <a:buNone/>
              <a:tabLst>
                <a:tab algn="l" pos="0"/>
              </a:tabLst>
            </a:pPr>
            <a:r>
              <a:rPr b="0" lang="en" sz="2400" spc="-1" strike="noStrike">
                <a:solidFill>
                  <a:schemeClr val="dk1"/>
                </a:solidFill>
                <a:latin typeface="Montserrat SemiBold"/>
                <a:ea typeface="Montserrat SemiBold"/>
              </a:rPr>
              <a:t>Las redes neuronales</a:t>
            </a:r>
            <a:endParaRPr b="0" lang="es-AR" sz="2400" spc="-1" strike="noStrike">
              <a:solidFill>
                <a:srgbClr val="000000"/>
              </a:solidFill>
              <a:latin typeface="Arial"/>
            </a:endParaRPr>
          </a:p>
        </p:txBody>
      </p:sp>
      <p:sp>
        <p:nvSpPr>
          <p:cNvPr id="98" name="PlaceHolder 2"/>
          <p:cNvSpPr>
            <a:spLocks noGrp="1"/>
          </p:cNvSpPr>
          <p:nvPr>
            <p:ph/>
          </p:nvPr>
        </p:nvSpPr>
        <p:spPr>
          <a:xfrm>
            <a:off x="311760" y="1389600"/>
            <a:ext cx="2807640" cy="3179160"/>
          </a:xfrm>
          <a:prstGeom prst="rect">
            <a:avLst/>
          </a:prstGeom>
          <a:noFill/>
          <a:ln w="0">
            <a:noFill/>
          </a:ln>
        </p:spPr>
        <p:txBody>
          <a:bodyPr lIns="91440" rIns="91440" tIns="91440" bIns="91440" anchor="t">
            <a:normAutofit fontScale="95908" lnSpcReduction="10000"/>
          </a:bodyPr>
          <a:p>
            <a:pPr indent="0">
              <a:lnSpc>
                <a:spcPct val="135000"/>
              </a:lnSpc>
              <a:buNone/>
              <a:tabLst>
                <a:tab algn="l" pos="0"/>
              </a:tabLst>
            </a:pPr>
            <a:r>
              <a:rPr b="0" lang="en" sz="1200" spc="-1" strike="noStrike">
                <a:solidFill>
                  <a:schemeClr val="dk2"/>
                </a:solidFill>
                <a:latin typeface="Lora"/>
                <a:ea typeface="Lora"/>
              </a:rPr>
              <a:t>Explicar la lógica del funcionamiento de las redes neuronales excede las miras de este tutorial. Quien quiera entender cómo opera esta tecnología, puede recurrir a los primeros 5 capítulos del ya clásico "</a:t>
            </a:r>
            <a:r>
              <a:rPr b="0" lang="en" sz="1200" spc="-1" strike="noStrike" u="sng">
                <a:solidFill>
                  <a:schemeClr val="hlink"/>
                </a:solidFill>
                <a:uFillTx/>
                <a:latin typeface="Lora"/>
                <a:ea typeface="Lora"/>
                <a:hlinkClick r:id="rId1"/>
              </a:rPr>
              <a:t>Deep Learning with Python</a:t>
            </a:r>
            <a:r>
              <a:rPr b="0" lang="en" sz="1200" spc="-1" strike="noStrike">
                <a:solidFill>
                  <a:schemeClr val="dk2"/>
                </a:solidFill>
                <a:latin typeface="Lora"/>
                <a:ea typeface="Lora"/>
              </a:rPr>
              <a:t>, de François Chollet.</a:t>
            </a:r>
            <a:endParaRPr b="0" lang="es-AR" sz="1200" spc="-1" strike="noStrike">
              <a:solidFill>
                <a:srgbClr val="000000"/>
              </a:solidFill>
              <a:latin typeface="Arial"/>
            </a:endParaRPr>
          </a:p>
          <a:p>
            <a:pPr indent="0">
              <a:lnSpc>
                <a:spcPct val="115000"/>
              </a:lnSpc>
              <a:buNone/>
              <a:tabLst>
                <a:tab algn="l" pos="0"/>
              </a:tabLst>
            </a:pPr>
            <a:endParaRPr b="0" lang="es-AR" sz="1200" spc="-1" strike="noStrike">
              <a:solidFill>
                <a:srgbClr val="000000"/>
              </a:solidFill>
              <a:latin typeface="Arial"/>
            </a:endParaRPr>
          </a:p>
          <a:p>
            <a:pPr indent="0">
              <a:lnSpc>
                <a:spcPct val="115000"/>
              </a:lnSpc>
              <a:spcBef>
                <a:spcPts val="1199"/>
              </a:spcBef>
              <a:spcAft>
                <a:spcPts val="1199"/>
              </a:spcAft>
              <a:buNone/>
              <a:tabLst>
                <a:tab algn="l" pos="0"/>
              </a:tabLst>
            </a:pPr>
            <a:r>
              <a:rPr b="0" lang="en" sz="1200" spc="-1" strike="noStrike">
                <a:solidFill>
                  <a:schemeClr val="dk2"/>
                </a:solidFill>
                <a:latin typeface="Lora"/>
                <a:ea typeface="Lora"/>
              </a:rPr>
              <a:t>Eso si, repasemos unos conceptos super básicos...</a:t>
            </a:r>
            <a:endParaRPr b="0" lang="es-AR" sz="1200" spc="-1" strike="noStrike">
              <a:solidFill>
                <a:srgbClr val="000000"/>
              </a:solidFill>
              <a:latin typeface="Arial"/>
            </a:endParaRPr>
          </a:p>
        </p:txBody>
      </p:sp>
      <p:pic>
        <p:nvPicPr>
          <p:cNvPr id="99" name="Google Shape;180;p 1" descr=""/>
          <p:cNvPicPr/>
          <p:nvPr/>
        </p:nvPicPr>
        <p:blipFill>
          <a:blip r:embed="rId2"/>
          <a:stretch/>
        </p:blipFill>
        <p:spPr>
          <a:xfrm>
            <a:off x="5155200" y="152280"/>
            <a:ext cx="3805560" cy="48384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lnSpc>
                <a:spcPct val="100000"/>
              </a:lnSpc>
              <a:buNone/>
              <a:tabLst>
                <a:tab algn="l" pos="0"/>
              </a:tabLst>
            </a:pPr>
            <a:r>
              <a:rPr b="0" lang="en" sz="2400" spc="-1" strike="noStrike">
                <a:solidFill>
                  <a:schemeClr val="dk1"/>
                </a:solidFill>
                <a:latin typeface="Montserrat SemiBold"/>
                <a:ea typeface="Montserrat SemiBold"/>
              </a:rPr>
              <a:t>Al entrenar una red neuronal...</a:t>
            </a:r>
            <a:endParaRPr b="0" lang="es-AR" sz="2400" spc="-1" strike="noStrike">
              <a:solidFill>
                <a:srgbClr val="000000"/>
              </a:solidFill>
              <a:latin typeface="Arial"/>
            </a:endParaRPr>
          </a:p>
        </p:txBody>
      </p:sp>
      <p:sp>
        <p:nvSpPr>
          <p:cNvPr id="101" name="PlaceHolder 2"/>
          <p:cNvSpPr>
            <a:spLocks noGrp="1"/>
          </p:cNvSpPr>
          <p:nvPr>
            <p:ph/>
          </p:nvPr>
        </p:nvSpPr>
        <p:spPr>
          <a:xfrm>
            <a:off x="311760" y="1389600"/>
            <a:ext cx="2807640" cy="3179160"/>
          </a:xfrm>
          <a:prstGeom prst="rect">
            <a:avLst/>
          </a:prstGeom>
          <a:noFill/>
          <a:ln w="0">
            <a:noFill/>
          </a:ln>
        </p:spPr>
        <p:txBody>
          <a:bodyPr lIns="91440" rIns="91440" tIns="91440" bIns="91440" anchor="t">
            <a:normAutofit/>
          </a:bodyPr>
          <a:p>
            <a:pPr indent="0">
              <a:lnSpc>
                <a:spcPct val="115000"/>
              </a:lnSpc>
              <a:spcAft>
                <a:spcPts val="1199"/>
              </a:spcAft>
              <a:buNone/>
              <a:tabLst>
                <a:tab algn="l" pos="0"/>
              </a:tabLst>
            </a:pPr>
            <a:r>
              <a:rPr b="0" lang="en" sz="1200" spc="-1" strike="noStrike">
                <a:solidFill>
                  <a:schemeClr val="dk2"/>
                </a:solidFill>
                <a:latin typeface="Lora"/>
                <a:ea typeface="Lora"/>
              </a:rPr>
              <a:t>¿qué significan los números que aparecen como resultado de cada iteración?</a:t>
            </a:r>
            <a:endParaRPr b="0" lang="es-AR" sz="1200" spc="-1" strike="noStrike">
              <a:solidFill>
                <a:srgbClr val="000000"/>
              </a:solidFill>
              <a:latin typeface="Arial"/>
            </a:endParaRPr>
          </a:p>
        </p:txBody>
      </p:sp>
      <p:pic>
        <p:nvPicPr>
          <p:cNvPr id="102" name="Google Shape;264;p37" descr=""/>
          <p:cNvPicPr/>
          <p:nvPr/>
        </p:nvPicPr>
        <p:blipFill>
          <a:blip r:embed="rId1"/>
          <a:stretch/>
        </p:blipFill>
        <p:spPr>
          <a:xfrm>
            <a:off x="1473120" y="2208240"/>
            <a:ext cx="7291440" cy="247464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PlaceHolder 1"/>
          <p:cNvSpPr>
            <a:spLocks noGrp="1"/>
          </p:cNvSpPr>
          <p:nvPr>
            <p:ph/>
          </p:nvPr>
        </p:nvSpPr>
        <p:spPr>
          <a:xfrm>
            <a:off x="311760" y="1092240"/>
            <a:ext cx="8520120" cy="3975120"/>
          </a:xfrm>
          <a:prstGeom prst="rect">
            <a:avLst/>
          </a:prstGeom>
          <a:noFill/>
          <a:ln w="0">
            <a:noFill/>
          </a:ln>
        </p:spPr>
        <p:txBody>
          <a:bodyPr lIns="91440" rIns="91440" tIns="91440" bIns="91440" anchor="t">
            <a:normAutofit/>
          </a:bodyPr>
          <a:p>
            <a:pPr indent="0">
              <a:lnSpc>
                <a:spcPct val="115000"/>
              </a:lnSpc>
              <a:buNone/>
              <a:tabLst>
                <a:tab algn="l" pos="0"/>
              </a:tabLst>
            </a:pPr>
            <a:r>
              <a:rPr b="1" lang="en" sz="1800" spc="-1" strike="noStrike">
                <a:solidFill>
                  <a:schemeClr val="dk2"/>
                </a:solidFill>
                <a:latin typeface="Lora"/>
                <a:ea typeface="Lora"/>
              </a:rPr>
              <a:t>Para preparar datos de entrada y examinar resultados:</a:t>
            </a:r>
            <a:endParaRPr b="0" lang="es-AR" sz="1800" spc="-1" strike="noStrike">
              <a:solidFill>
                <a:srgbClr val="000000"/>
              </a:solidFill>
              <a:latin typeface="Arial"/>
            </a:endParaRPr>
          </a:p>
          <a:p>
            <a:pPr marL="457200" indent="-343080">
              <a:lnSpc>
                <a:spcPct val="115000"/>
              </a:lnSpc>
              <a:spcBef>
                <a:spcPts val="1199"/>
              </a:spcBef>
              <a:buClr>
                <a:srgbClr val="595959"/>
              </a:buClr>
              <a:buFont typeface="Lora"/>
              <a:buChar char="-"/>
              <a:tabLst>
                <a:tab algn="l" pos="0"/>
              </a:tabLst>
            </a:pPr>
            <a:r>
              <a:rPr b="0" lang="en" sz="1800" spc="-1" strike="noStrike">
                <a:solidFill>
                  <a:schemeClr val="dk2"/>
                </a:solidFill>
                <a:latin typeface="Lora"/>
                <a:ea typeface="Lora"/>
              </a:rPr>
              <a:t>Conocimientos básicos de </a:t>
            </a:r>
            <a:r>
              <a:rPr b="0" lang="en" sz="1800" spc="-1" strike="noStrike" u="sng">
                <a:solidFill>
                  <a:schemeClr val="hlink"/>
                </a:solidFill>
                <a:uFillTx/>
                <a:latin typeface="Lora"/>
                <a:ea typeface="Lora"/>
                <a:hlinkClick r:id="rId1"/>
              </a:rPr>
              <a:t>GIS</a:t>
            </a:r>
            <a:endParaRPr b="0" lang="es-AR" sz="1800" spc="-1" strike="noStrike">
              <a:solidFill>
                <a:srgbClr val="000000"/>
              </a:solidFill>
              <a:latin typeface="Arial"/>
            </a:endParaRPr>
          </a:p>
          <a:p>
            <a:pPr marL="457200" indent="-343080">
              <a:lnSpc>
                <a:spcPct val="115000"/>
              </a:lnSpc>
              <a:buClr>
                <a:srgbClr val="595959"/>
              </a:buClr>
              <a:buFont typeface="Lora"/>
              <a:buChar char="-"/>
              <a:tabLst>
                <a:tab algn="l" pos="0"/>
              </a:tabLst>
            </a:pPr>
            <a:r>
              <a:rPr b="0" lang="en" sz="1800" spc="-1" strike="noStrike">
                <a:solidFill>
                  <a:schemeClr val="dk2"/>
                </a:solidFill>
                <a:latin typeface="Lora"/>
                <a:ea typeface="Lora"/>
              </a:rPr>
              <a:t>Software de GIS </a:t>
            </a:r>
            <a:endParaRPr b="0" lang="es-AR" sz="1800" spc="-1" strike="noStrike">
              <a:solidFill>
                <a:srgbClr val="000000"/>
              </a:solidFill>
              <a:latin typeface="Arial"/>
            </a:endParaRPr>
          </a:p>
          <a:p>
            <a:pPr lvl="1" marL="914400" indent="-317520">
              <a:lnSpc>
                <a:spcPct val="115000"/>
              </a:lnSpc>
              <a:buClr>
                <a:srgbClr val="595959"/>
              </a:buClr>
              <a:buFont typeface="Lora"/>
              <a:buChar char="-"/>
              <a:tabLst>
                <a:tab algn="l" pos="0"/>
              </a:tabLst>
            </a:pPr>
            <a:r>
              <a:rPr b="0" lang="en" sz="1400" spc="-1" strike="noStrike">
                <a:solidFill>
                  <a:schemeClr val="dk2"/>
                </a:solidFill>
                <a:latin typeface="Lora"/>
                <a:ea typeface="Lora"/>
              </a:rPr>
              <a:t>Se recomienda </a:t>
            </a:r>
            <a:r>
              <a:rPr b="1" lang="en" sz="1400" spc="-1" strike="noStrike" u="sng">
                <a:solidFill>
                  <a:schemeClr val="hlink"/>
                </a:solidFill>
                <a:uFillTx/>
                <a:latin typeface="Lora"/>
                <a:ea typeface="Lora"/>
                <a:hlinkClick r:id="rId2"/>
              </a:rPr>
              <a:t>QGIS</a:t>
            </a:r>
            <a:r>
              <a:rPr b="1" lang="en" sz="1400" spc="-1" strike="noStrike">
                <a:solidFill>
                  <a:schemeClr val="dk2"/>
                </a:solidFill>
                <a:latin typeface="Lora"/>
                <a:ea typeface="Lora"/>
              </a:rPr>
              <a:t>, </a:t>
            </a:r>
            <a:r>
              <a:rPr b="0" lang="en" sz="1400" spc="-1" strike="noStrike">
                <a:solidFill>
                  <a:schemeClr val="dk2"/>
                </a:solidFill>
                <a:latin typeface="Lora"/>
                <a:ea typeface="Lora"/>
              </a:rPr>
              <a:t>excelente y de uso libre y gratuito.</a:t>
            </a:r>
            <a:endParaRPr b="0" lang="es-AR" sz="1400" spc="-1" strike="noStrike">
              <a:solidFill>
                <a:srgbClr val="000000"/>
              </a:solidFill>
              <a:latin typeface="Arial"/>
            </a:endParaRPr>
          </a:p>
          <a:p>
            <a:pPr indent="0">
              <a:lnSpc>
                <a:spcPct val="115000"/>
              </a:lnSpc>
              <a:spcBef>
                <a:spcPts val="1199"/>
              </a:spcBef>
              <a:buNone/>
              <a:tabLst>
                <a:tab algn="l" pos="0"/>
              </a:tabLst>
            </a:pPr>
            <a:r>
              <a:rPr b="1" lang="en" sz="1800" spc="-1" strike="noStrike">
                <a:solidFill>
                  <a:schemeClr val="dk2"/>
                </a:solidFill>
                <a:latin typeface="Lora"/>
                <a:ea typeface="Lora"/>
              </a:rPr>
              <a:t>Para realizar el procesamiento de machine learning:</a:t>
            </a:r>
            <a:endParaRPr b="0" lang="es-AR" sz="1800" spc="-1" strike="noStrike">
              <a:solidFill>
                <a:srgbClr val="000000"/>
              </a:solidFill>
              <a:latin typeface="Arial"/>
            </a:endParaRPr>
          </a:p>
          <a:p>
            <a:pPr marL="457200" indent="-343080">
              <a:lnSpc>
                <a:spcPct val="115000"/>
              </a:lnSpc>
              <a:spcBef>
                <a:spcPts val="1199"/>
              </a:spcBef>
              <a:buClr>
                <a:srgbClr val="595959"/>
              </a:buClr>
              <a:buFont typeface="Lora"/>
              <a:buChar char="-"/>
              <a:tabLst>
                <a:tab algn="l" pos="0"/>
              </a:tabLst>
            </a:pPr>
            <a:r>
              <a:rPr b="0" lang="en" sz="1800" spc="-1" strike="noStrike">
                <a:solidFill>
                  <a:schemeClr val="dk2"/>
                </a:solidFill>
                <a:latin typeface="Lora"/>
                <a:ea typeface="Lora"/>
              </a:rPr>
              <a:t>Conocimientos básicos de programación </a:t>
            </a:r>
            <a:endParaRPr b="0" lang="es-AR" sz="1800" spc="-1" strike="noStrike">
              <a:solidFill>
                <a:srgbClr val="000000"/>
              </a:solidFill>
              <a:latin typeface="Arial"/>
            </a:endParaRPr>
          </a:p>
          <a:p>
            <a:pPr lvl="1" marL="914400" indent="-317520">
              <a:lnSpc>
                <a:spcPct val="115000"/>
              </a:lnSpc>
              <a:buClr>
                <a:srgbClr val="595959"/>
              </a:buClr>
              <a:buFont typeface="Lora"/>
              <a:buChar char="-"/>
              <a:tabLst>
                <a:tab algn="l" pos="0"/>
              </a:tabLst>
            </a:pPr>
            <a:r>
              <a:rPr b="0" lang="en" sz="1400" spc="-1" strike="noStrike">
                <a:solidFill>
                  <a:schemeClr val="dk2"/>
                </a:solidFill>
                <a:latin typeface="Lora"/>
                <a:ea typeface="Lora"/>
              </a:rPr>
              <a:t>(o paciencia para la prueba y error)</a:t>
            </a:r>
            <a:endParaRPr b="0" lang="es-AR" sz="1400" spc="-1" strike="noStrike">
              <a:solidFill>
                <a:srgbClr val="000000"/>
              </a:solidFill>
              <a:latin typeface="Arial"/>
            </a:endParaRPr>
          </a:p>
          <a:p>
            <a:pPr marL="457200" indent="-343080">
              <a:lnSpc>
                <a:spcPct val="115000"/>
              </a:lnSpc>
              <a:buClr>
                <a:srgbClr val="595959"/>
              </a:buClr>
              <a:buFont typeface="Lora"/>
              <a:buChar char="-"/>
              <a:tabLst>
                <a:tab algn="l" pos="0"/>
              </a:tabLst>
            </a:pPr>
            <a:r>
              <a:rPr b="0" lang="en" sz="1800" spc="-1" strike="noStrike">
                <a:solidFill>
                  <a:schemeClr val="dk2"/>
                </a:solidFill>
                <a:latin typeface="Lora"/>
                <a:ea typeface="Lora"/>
              </a:rPr>
              <a:t>Entorno de trabajo Python + Jupyter</a:t>
            </a:r>
            <a:endParaRPr b="0" lang="es-AR" sz="1800" spc="-1" strike="noStrike">
              <a:solidFill>
                <a:srgbClr val="000000"/>
              </a:solidFill>
              <a:latin typeface="Arial"/>
            </a:endParaRPr>
          </a:p>
          <a:p>
            <a:pPr lvl="1" marL="914400" indent="-317520">
              <a:lnSpc>
                <a:spcPct val="115000"/>
              </a:lnSpc>
              <a:buClr>
                <a:srgbClr val="595959"/>
              </a:buClr>
              <a:buFont typeface="Lora"/>
              <a:buChar char="-"/>
              <a:tabLst>
                <a:tab algn="l" pos="0"/>
              </a:tabLst>
            </a:pPr>
            <a:r>
              <a:rPr b="0" lang="en" sz="1400" spc="-1" strike="noStrike">
                <a:solidFill>
                  <a:schemeClr val="dk2"/>
                </a:solidFill>
                <a:latin typeface="Lora"/>
                <a:ea typeface="Lora"/>
              </a:rPr>
              <a:t>Usando </a:t>
            </a:r>
            <a:r>
              <a:rPr b="1" lang="en" sz="1400" spc="-1" strike="noStrike" u="sng">
                <a:solidFill>
                  <a:schemeClr val="hlink"/>
                </a:solidFill>
                <a:uFillTx/>
                <a:latin typeface="Lora"/>
                <a:ea typeface="Lora"/>
                <a:hlinkClick r:id="rId3"/>
              </a:rPr>
              <a:t>Google Colab</a:t>
            </a:r>
            <a:r>
              <a:rPr b="0" lang="en" sz="1400" spc="-1" strike="noStrike">
                <a:solidFill>
                  <a:schemeClr val="dk2"/>
                </a:solidFill>
                <a:latin typeface="Lora"/>
                <a:ea typeface="Lora"/>
              </a:rPr>
              <a:t>, gratis y online (recomendado)</a:t>
            </a:r>
            <a:endParaRPr b="0" lang="es-AR" sz="1400" spc="-1" strike="noStrike">
              <a:solidFill>
                <a:srgbClr val="000000"/>
              </a:solidFill>
              <a:latin typeface="Arial"/>
            </a:endParaRPr>
          </a:p>
          <a:p>
            <a:pPr lvl="1" marL="914400" indent="-317520">
              <a:lnSpc>
                <a:spcPct val="115000"/>
              </a:lnSpc>
              <a:buClr>
                <a:srgbClr val="595959"/>
              </a:buClr>
              <a:buFont typeface="Lora"/>
              <a:buChar char="-"/>
              <a:tabLst>
                <a:tab algn="l" pos="0"/>
              </a:tabLst>
            </a:pPr>
            <a:r>
              <a:rPr b="0" lang="en" sz="1400" spc="-1" strike="noStrike">
                <a:solidFill>
                  <a:schemeClr val="dk2"/>
                </a:solidFill>
                <a:latin typeface="Lora"/>
                <a:ea typeface="Lora"/>
              </a:rPr>
              <a:t>Instalando en la computadora propia, también gratis, pero para nivel avanzado</a:t>
            </a:r>
            <a:endParaRPr b="0" lang="es-AR" sz="1400" spc="-1" strike="noStrike">
              <a:solidFill>
                <a:srgbClr val="000000"/>
              </a:solidFill>
              <a:latin typeface="Arial"/>
            </a:endParaRPr>
          </a:p>
        </p:txBody>
      </p:sp>
      <p:sp>
        <p:nvSpPr>
          <p:cNvPr id="46" name="PlaceHolder 2"/>
          <p:cNvSpPr>
            <a:spLocks noGrp="1"/>
          </p:cNvSpPr>
          <p:nvPr>
            <p:ph type="title"/>
          </p:nvPr>
        </p:nvSpPr>
        <p:spPr>
          <a:xfrm>
            <a:off x="311760" y="444960"/>
            <a:ext cx="8520120" cy="572400"/>
          </a:xfrm>
          <a:prstGeom prst="rect">
            <a:avLst/>
          </a:prstGeom>
          <a:noFill/>
          <a:ln w="0">
            <a:noFill/>
          </a:ln>
        </p:spPr>
        <p:txBody>
          <a:bodyPr lIns="91440" rIns="91440" tIns="91440" bIns="91440" anchor="t">
            <a:normAutofit fontScale="93550"/>
          </a:bodyPr>
          <a:p>
            <a:pPr indent="0">
              <a:lnSpc>
                <a:spcPct val="100000"/>
              </a:lnSpc>
              <a:buNone/>
              <a:tabLst>
                <a:tab algn="l" pos="0"/>
              </a:tabLst>
            </a:pPr>
            <a:r>
              <a:rPr b="0" lang="en" sz="2800" spc="-1" strike="noStrike">
                <a:solidFill>
                  <a:schemeClr val="dk1"/>
                </a:solidFill>
                <a:latin typeface="Montserrat SemiBold"/>
                <a:ea typeface="Montserrat SemiBold"/>
              </a:rPr>
              <a:t>Requisitos</a:t>
            </a:r>
            <a:endParaRPr b="0" lang="es-AR"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03" name="Google Shape;269;p38"/>
          <p:cNvGraphicFramePr/>
          <p:nvPr/>
        </p:nvGraphicFramePr>
        <p:xfrm>
          <a:off x="2447640" y="342360"/>
          <a:ext cx="4739760" cy="4389120"/>
        </p:xfrm>
        <a:graphic>
          <a:graphicData uri="http://schemas.openxmlformats.org/drawingml/2006/table">
            <a:tbl>
              <a:tblPr/>
              <a:tblGrid>
                <a:gridCol w="2369880"/>
                <a:gridCol w="2369880"/>
              </a:tblGrid>
              <a:tr h="219456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BASURAL</a:t>
                      </a:r>
                      <a:endParaRPr b="0" lang="es-AR" sz="14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b6d7a8"/>
                    </a:solidFill>
                  </a:tcPr>
                </a:tc>
                <a:tc>
                  <a:txBody>
                    <a:bodyPr lIns="91080" rIns="91080" tIns="91080" bIns="91080" anchor="t">
                      <a:noAutofit/>
                    </a:bodyPr>
                    <a:p>
                      <a:endParaRPr b="0" lang="es-AR" sz="18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219456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NO</a:t>
                      </a:r>
                      <a:br>
                        <a:rPr sz="1400"/>
                      </a:br>
                      <a:r>
                        <a:rPr b="1" lang="en" sz="1400" spc="-1" strike="noStrike">
                          <a:solidFill>
                            <a:schemeClr val="lt1"/>
                          </a:solidFill>
                          <a:latin typeface="Overpass"/>
                          <a:ea typeface="Overpass"/>
                        </a:rPr>
                        <a:t>BASURAL</a:t>
                      </a:r>
                      <a:endParaRPr b="0" lang="es-AR" sz="1400" spc="-1" strike="noStrike">
                        <a:solidFill>
                          <a:srgbClr val="ffffff"/>
                        </a:solidFill>
                        <a:latin typeface="Arial"/>
                      </a:endParaRPr>
                    </a:p>
                    <a:p>
                      <a:pPr>
                        <a:lnSpc>
                          <a:spcPct val="100000"/>
                        </a:lnSpc>
                        <a:tabLst>
                          <a:tab algn="l" pos="0"/>
                        </a:tabLst>
                      </a:pPr>
                      <a:endParaRPr b="0" lang="es-AR" sz="14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c>
                  <a:txBody>
                    <a:bodyPr lIns="91080" rIns="91080" tIns="91080" bIns="91080" anchor="t">
                      <a:noAutofit/>
                    </a:bodyPr>
                    <a:p>
                      <a:endParaRPr b="0" lang="es-AR" sz="18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pic>
        <p:nvPicPr>
          <p:cNvPr id="104" name="Google Shape;270;p38" descr=""/>
          <p:cNvPicPr/>
          <p:nvPr/>
        </p:nvPicPr>
        <p:blipFill>
          <a:blip r:embed="rId1"/>
          <a:stretch/>
        </p:blipFill>
        <p:spPr>
          <a:xfrm>
            <a:off x="5714280" y="1807200"/>
            <a:ext cx="626400" cy="625320"/>
          </a:xfrm>
          <a:prstGeom prst="rect">
            <a:avLst/>
          </a:prstGeom>
          <a:ln w="0">
            <a:noFill/>
          </a:ln>
        </p:spPr>
      </p:pic>
      <p:pic>
        <p:nvPicPr>
          <p:cNvPr id="105" name="Google Shape;271;p38" descr=""/>
          <p:cNvPicPr/>
          <p:nvPr/>
        </p:nvPicPr>
        <p:blipFill>
          <a:blip r:embed="rId2"/>
          <a:stretch/>
        </p:blipFill>
        <p:spPr>
          <a:xfrm>
            <a:off x="5714280" y="442800"/>
            <a:ext cx="626400" cy="625320"/>
          </a:xfrm>
          <a:prstGeom prst="rect">
            <a:avLst/>
          </a:prstGeom>
          <a:ln w="0">
            <a:noFill/>
          </a:ln>
        </p:spPr>
      </p:pic>
      <p:pic>
        <p:nvPicPr>
          <p:cNvPr id="106" name="Google Shape;272;p38" descr=""/>
          <p:cNvPicPr/>
          <p:nvPr/>
        </p:nvPicPr>
        <p:blipFill>
          <a:blip r:embed="rId3"/>
          <a:stretch/>
        </p:blipFill>
        <p:spPr>
          <a:xfrm>
            <a:off x="5714280" y="1125000"/>
            <a:ext cx="626400" cy="625320"/>
          </a:xfrm>
          <a:prstGeom prst="rect">
            <a:avLst/>
          </a:prstGeom>
          <a:ln w="0">
            <a:noFill/>
          </a:ln>
        </p:spPr>
      </p:pic>
      <p:pic>
        <p:nvPicPr>
          <p:cNvPr id="107" name="Google Shape;273;p38" descr=""/>
          <p:cNvPicPr/>
          <p:nvPr/>
        </p:nvPicPr>
        <p:blipFill>
          <a:blip r:embed="rId4"/>
          <a:stretch/>
        </p:blipFill>
        <p:spPr>
          <a:xfrm>
            <a:off x="5714280" y="4041720"/>
            <a:ext cx="626400" cy="625320"/>
          </a:xfrm>
          <a:prstGeom prst="rect">
            <a:avLst/>
          </a:prstGeom>
          <a:ln w="0">
            <a:noFill/>
          </a:ln>
        </p:spPr>
      </p:pic>
      <p:pic>
        <p:nvPicPr>
          <p:cNvPr id="108" name="Google Shape;274;p38" descr=""/>
          <p:cNvPicPr/>
          <p:nvPr/>
        </p:nvPicPr>
        <p:blipFill>
          <a:blip r:embed="rId5"/>
          <a:stretch/>
        </p:blipFill>
        <p:spPr>
          <a:xfrm>
            <a:off x="5714280" y="3358800"/>
            <a:ext cx="626400" cy="625320"/>
          </a:xfrm>
          <a:prstGeom prst="rect">
            <a:avLst/>
          </a:prstGeom>
          <a:ln w="0">
            <a:noFill/>
          </a:ln>
        </p:spPr>
      </p:pic>
      <p:pic>
        <p:nvPicPr>
          <p:cNvPr id="109" name="Google Shape;275;p38" descr=""/>
          <p:cNvPicPr/>
          <p:nvPr/>
        </p:nvPicPr>
        <p:blipFill>
          <a:blip r:embed="rId6"/>
          <a:stretch/>
        </p:blipFill>
        <p:spPr>
          <a:xfrm>
            <a:off x="5714280" y="2675520"/>
            <a:ext cx="626400" cy="625320"/>
          </a:xfrm>
          <a:prstGeom prst="rect">
            <a:avLst/>
          </a:prstGeom>
          <a:ln w="0">
            <a:noFill/>
          </a:ln>
        </p:spPr>
      </p:pic>
      <p:sp>
        <p:nvSpPr>
          <p:cNvPr id="110" name="Google Shape;276;p38"/>
          <p:cNvSpPr/>
          <p:nvPr/>
        </p:nvSpPr>
        <p:spPr>
          <a:xfrm>
            <a:off x="733680" y="325440"/>
            <a:ext cx="2304720" cy="98964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11" name="Google Shape;281;p39"/>
          <p:cNvGraphicFramePr/>
          <p:nvPr/>
        </p:nvGraphicFramePr>
        <p:xfrm>
          <a:off x="2236320" y="534240"/>
          <a:ext cx="4559760" cy="4441320"/>
        </p:xfrm>
        <a:graphic>
          <a:graphicData uri="http://schemas.openxmlformats.org/drawingml/2006/table">
            <a:tbl>
              <a:tblPr/>
              <a:tblGrid>
                <a:gridCol w="1519920"/>
                <a:gridCol w="1519920"/>
                <a:gridCol w="1519920"/>
              </a:tblGrid>
              <a:tr h="1480320">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ffffff"/>
                      </a:solidFill>
                      <a:prstDash val="solid"/>
                    </a:lnL>
                    <a:lnR w="9360">
                      <a:solidFill>
                        <a:srgbClr val="999999"/>
                      </a:solidFill>
                      <a:prstDash val="solid"/>
                    </a:lnR>
                    <a:lnT w="9360">
                      <a:solidFill>
                        <a:srgbClr val="ffffff"/>
                      </a:solidFill>
                      <a:prstDash val="solid"/>
                    </a:lnT>
                    <a:lnB w="9360">
                      <a:solidFill>
                        <a:srgbClr val="b7b7b7"/>
                      </a:solidFill>
                      <a:prstDash val="solid"/>
                    </a:lnB>
                    <a:noFill/>
                  </a:tcPr>
                </a:tc>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BASURAL</a:t>
                      </a:r>
                      <a:endParaRPr b="0" lang="es-AR" sz="1400" spc="-1" strike="noStrike">
                        <a:solidFill>
                          <a:srgbClr val="000000"/>
                        </a:solidFill>
                        <a:latin typeface="Arial"/>
                      </a:endParaRPr>
                    </a:p>
                  </a:txBody>
                  <a:tcPr anchor="ctr" marL="91080" marR="91080">
                    <a:lnL w="9360">
                      <a:solidFill>
                        <a:srgbClr val="999999"/>
                      </a:solidFill>
                      <a:prstDash val="solid"/>
                    </a:lnL>
                    <a:lnR w="9360">
                      <a:solidFill>
                        <a:srgbClr val="999999"/>
                      </a:solidFill>
                      <a:prstDash val="solid"/>
                    </a:lnR>
                    <a:lnT w="9360">
                      <a:solidFill>
                        <a:srgbClr val="999999"/>
                      </a:solidFill>
                      <a:prstDash val="solid"/>
                    </a:lnT>
                    <a:lnB w="9360">
                      <a:solidFill>
                        <a:srgbClr val="999999"/>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NO</a:t>
                      </a:r>
                      <a:br>
                        <a:rPr sz="1400"/>
                      </a:br>
                      <a:r>
                        <a:rPr b="1" lang="en" sz="1400" spc="-1" strike="noStrike">
                          <a:solidFill>
                            <a:schemeClr val="lt1"/>
                          </a:solidFill>
                          <a:latin typeface="Overpass"/>
                          <a:ea typeface="Overpass"/>
                        </a:rPr>
                        <a:t>BASURAL</a:t>
                      </a:r>
                      <a:endParaRPr b="0" lang="es-AR" sz="1400" spc="-1" strike="noStrike">
                        <a:solidFill>
                          <a:srgbClr val="ffffff"/>
                        </a:solidFill>
                        <a:latin typeface="Arial"/>
                      </a:endParaRPr>
                    </a:p>
                  </a:txBody>
                  <a:tcPr anchor="ctr" marL="91080" marR="91080">
                    <a:lnL w="9360">
                      <a:solidFill>
                        <a:srgbClr val="999999"/>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r>
              <a:tr h="148032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BASURAL</a:t>
                      </a:r>
                      <a:endParaRPr b="0" lang="es-AR" sz="1400" spc="-1" strike="noStrike">
                        <a:solidFill>
                          <a:srgbClr val="000000"/>
                        </a:solidFill>
                        <a:latin typeface="Arial"/>
                      </a:endParaRPr>
                    </a:p>
                  </a:txBody>
                  <a:tcPr anchor="ctr" marL="91080" marR="91080">
                    <a:lnL w="9360">
                      <a:solidFill>
                        <a:srgbClr val="b7b7b7"/>
                      </a:solidFill>
                      <a:prstDash val="solid"/>
                    </a:lnL>
                    <a:lnR w="9360">
                      <a:solidFill>
                        <a:srgbClr val="b7b7b7"/>
                      </a:solidFill>
                      <a:prstDash val="solid"/>
                    </a:lnR>
                    <a:lnT w="9360">
                      <a:solidFill>
                        <a:srgbClr val="b7b7b7"/>
                      </a:solidFill>
                      <a:prstDash val="solid"/>
                    </a:lnT>
                    <a:lnB w="9360">
                      <a:solidFill>
                        <a:srgbClr val="b7b7b7"/>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1400" spc="-1" strike="noStrike">
                          <a:solidFill>
                            <a:srgbClr val="93c47d"/>
                          </a:solidFill>
                          <a:latin typeface="Comfortaa"/>
                          <a:ea typeface="Comfortaa"/>
                        </a:rPr>
                        <a:t>positivo correcto</a:t>
                      </a:r>
                      <a:endParaRPr b="0" lang="es-AR" sz="1400" spc="-1" strike="noStrike">
                        <a:solidFill>
                          <a:srgbClr val="000000"/>
                        </a:solidFill>
                        <a:latin typeface="Arial"/>
                      </a:endParaRPr>
                    </a:p>
                  </a:txBody>
                  <a:tcPr anchor="ctr" marL="91080" marR="91080">
                    <a:lnL w="9360">
                      <a:solidFill>
                        <a:srgbClr val="b7b7b7"/>
                      </a:solidFill>
                      <a:prstDash val="solid"/>
                    </a:lnL>
                    <a:lnR w="9360">
                      <a:solidFill>
                        <a:srgbClr val="b7b7b7"/>
                      </a:solidFill>
                      <a:prstDash val="solid"/>
                    </a:lnR>
                    <a:lnT w="9360">
                      <a:solidFill>
                        <a:srgbClr val="999999"/>
                      </a:solidFill>
                      <a:prstDash val="solid"/>
                    </a:lnT>
                    <a:lnB w="9360">
                      <a:solidFill>
                        <a:srgbClr val="999999"/>
                      </a:solidFill>
                      <a:prstDash val="solid"/>
                    </a:lnB>
                    <a:noFill/>
                  </a:tcPr>
                </a:tc>
                <a:tc>
                  <a:txBody>
                    <a:bodyPr lIns="91080" rIns="91080" tIns="91080" bIns="91080" anchor="ctr">
                      <a:noAutofit/>
                    </a:bodyPr>
                    <a:p>
                      <a:pPr algn="ctr">
                        <a:lnSpc>
                          <a:spcPct val="100000"/>
                        </a:lnSpc>
                        <a:tabLst>
                          <a:tab algn="l" pos="0"/>
                        </a:tabLst>
                      </a:pPr>
                      <a:r>
                        <a:rPr b="1" lang="en" sz="1400" spc="-1" strike="noStrike">
                          <a:solidFill>
                            <a:srgbClr val="e06666"/>
                          </a:solidFill>
                          <a:latin typeface="Comfortaa"/>
                          <a:ea typeface="Comfortaa"/>
                        </a:rPr>
                        <a:t>falso negativo</a:t>
                      </a:r>
                      <a:endParaRPr b="0" lang="es-AR" sz="14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148032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NO</a:t>
                      </a:r>
                      <a:br>
                        <a:rPr sz="1400"/>
                      </a:br>
                      <a:r>
                        <a:rPr b="1" lang="en" sz="1400" spc="-1" strike="noStrike">
                          <a:solidFill>
                            <a:schemeClr val="lt1"/>
                          </a:solidFill>
                          <a:latin typeface="Overpass"/>
                          <a:ea typeface="Overpass"/>
                        </a:rPr>
                        <a:t>BASURAL</a:t>
                      </a:r>
                      <a:endParaRPr b="0" lang="es-AR" sz="1400" spc="-1" strike="noStrike">
                        <a:solidFill>
                          <a:srgbClr val="ffffff"/>
                        </a:solidFill>
                        <a:latin typeface="Arial"/>
                      </a:endParaRPr>
                    </a:p>
                    <a:p>
                      <a:pPr>
                        <a:lnSpc>
                          <a:spcPct val="100000"/>
                        </a:lnSpc>
                        <a:tabLst>
                          <a:tab algn="l" pos="0"/>
                        </a:tabLst>
                      </a:pPr>
                      <a:endParaRPr b="0" lang="es-AR" sz="14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b7b7b7"/>
                      </a:solidFill>
                      <a:prstDash val="solid"/>
                    </a:lnT>
                    <a:lnB w="9360">
                      <a:solidFill>
                        <a:srgbClr val="9e9e9e"/>
                      </a:solidFill>
                      <a:prstDash val="solid"/>
                    </a:lnB>
                    <a:solidFill>
                      <a:srgbClr val="dd7e6b"/>
                    </a:solidFill>
                  </a:tcPr>
                </a:tc>
                <a:tc>
                  <a:txBody>
                    <a:bodyPr lIns="91080" rIns="91080" tIns="91080" bIns="91080" anchor="ctr">
                      <a:noAutofit/>
                    </a:bodyPr>
                    <a:p>
                      <a:pPr algn="ctr">
                        <a:lnSpc>
                          <a:spcPct val="100000"/>
                        </a:lnSpc>
                        <a:tabLst>
                          <a:tab algn="l" pos="0"/>
                        </a:tabLst>
                      </a:pPr>
                      <a:r>
                        <a:rPr b="1" lang="en" sz="1400" spc="-1" strike="noStrike">
                          <a:solidFill>
                            <a:srgbClr val="e06666"/>
                          </a:solidFill>
                          <a:latin typeface="Comfortaa"/>
                          <a:ea typeface="Comfortaa"/>
                        </a:rPr>
                        <a:t>falso positivo</a:t>
                      </a:r>
                      <a:endParaRPr b="0" lang="es-AR" sz="14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ctr">
                        <a:lnSpc>
                          <a:spcPct val="100000"/>
                        </a:lnSpc>
                        <a:tabLst>
                          <a:tab algn="l" pos="0"/>
                        </a:tabLst>
                      </a:pPr>
                      <a:r>
                        <a:rPr b="1" lang="en" sz="1400" spc="-1" strike="noStrike">
                          <a:solidFill>
                            <a:srgbClr val="93c47d"/>
                          </a:solidFill>
                          <a:latin typeface="Comfortaa"/>
                          <a:ea typeface="Comfortaa"/>
                        </a:rPr>
                        <a:t>negativo correcto</a:t>
                      </a:r>
                      <a:endParaRPr b="0" lang="es-AR" sz="14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112" name="Google Shape;282;p39"/>
          <p:cNvSpPr/>
          <p:nvPr/>
        </p:nvSpPr>
        <p:spPr>
          <a:xfrm>
            <a:off x="4200480" y="91440"/>
            <a:ext cx="2304720" cy="5191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2100" spc="-1" strike="noStrike">
                <a:solidFill>
                  <a:srgbClr val="000000"/>
                </a:solidFill>
                <a:latin typeface="Overpass"/>
                <a:ea typeface="Overpass"/>
              </a:rPr>
              <a:t>Predicción</a:t>
            </a:r>
            <a:endParaRPr b="0" lang="es-AR" sz="2100" spc="-1" strike="noStrike">
              <a:solidFill>
                <a:srgbClr val="000000"/>
              </a:solidFill>
              <a:latin typeface="Arial"/>
            </a:endParaRPr>
          </a:p>
        </p:txBody>
      </p:sp>
      <p:sp>
        <p:nvSpPr>
          <p:cNvPr id="113" name="Google Shape;283;p39"/>
          <p:cNvSpPr/>
          <p:nvPr/>
        </p:nvSpPr>
        <p:spPr>
          <a:xfrm>
            <a:off x="852120" y="3236040"/>
            <a:ext cx="1383840" cy="5191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2100" spc="-1" strike="noStrike">
                <a:solidFill>
                  <a:srgbClr val="000000"/>
                </a:solidFill>
                <a:latin typeface="Overpass"/>
                <a:ea typeface="Overpass"/>
              </a:rPr>
              <a:t>Realidad</a:t>
            </a:r>
            <a:endParaRPr b="0" lang="es-AR" sz="2100" spc="-1" strike="noStrike">
              <a:solidFill>
                <a:srgbClr val="000000"/>
              </a:solidFill>
              <a:latin typeface="Arial"/>
            </a:endParaRPr>
          </a:p>
        </p:txBody>
      </p:sp>
      <p:sp>
        <p:nvSpPr>
          <p:cNvPr id="114" name="Google Shape;284;p39"/>
          <p:cNvSpPr/>
          <p:nvPr/>
        </p:nvSpPr>
        <p:spPr>
          <a:xfrm>
            <a:off x="124560" y="242280"/>
            <a:ext cx="3163320" cy="164592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3200" spc="-1" strike="noStrike">
                <a:solidFill>
                  <a:srgbClr val="000000"/>
                </a:solidFill>
                <a:latin typeface="Creepster"/>
                <a:ea typeface="Creepster"/>
              </a:rPr>
              <a:t>LA MATRIZ </a:t>
            </a:r>
            <a:br>
              <a:rPr sz="3200"/>
            </a:br>
            <a:r>
              <a:rPr b="0" lang="en" sz="3200" spc="-1" strike="noStrike">
                <a:solidFill>
                  <a:srgbClr val="000000"/>
                </a:solidFill>
                <a:latin typeface="Creepster"/>
                <a:ea typeface="Creepster"/>
              </a:rPr>
              <a:t>DE CONFUSIÓN</a:t>
            </a:r>
            <a:endParaRPr b="0" lang="es-AR"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15" name="Google Shape;289;p40"/>
          <p:cNvGraphicFramePr/>
          <p:nvPr/>
        </p:nvGraphicFramePr>
        <p:xfrm>
          <a:off x="2236320" y="534240"/>
          <a:ext cx="4559760" cy="4441320"/>
        </p:xfrm>
        <a:graphic>
          <a:graphicData uri="http://schemas.openxmlformats.org/drawingml/2006/table">
            <a:tbl>
              <a:tblPr/>
              <a:tblGrid>
                <a:gridCol w="1519920"/>
                <a:gridCol w="1519920"/>
                <a:gridCol w="1519920"/>
              </a:tblGrid>
              <a:tr h="1480320">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ffffff"/>
                      </a:solidFill>
                      <a:prstDash val="solid"/>
                    </a:lnL>
                    <a:lnR w="9360">
                      <a:solidFill>
                        <a:srgbClr val="999999"/>
                      </a:solidFill>
                      <a:prstDash val="solid"/>
                    </a:lnR>
                    <a:lnT w="9360">
                      <a:solidFill>
                        <a:srgbClr val="ffffff"/>
                      </a:solidFill>
                      <a:prstDash val="solid"/>
                    </a:lnT>
                    <a:lnB w="9360">
                      <a:solidFill>
                        <a:srgbClr val="b7b7b7"/>
                      </a:solidFill>
                      <a:prstDash val="solid"/>
                    </a:lnB>
                    <a:noFill/>
                  </a:tcPr>
                </a:tc>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BASURAL</a:t>
                      </a:r>
                      <a:endParaRPr b="0" lang="es-AR" sz="1400" spc="-1" strike="noStrike">
                        <a:solidFill>
                          <a:srgbClr val="000000"/>
                        </a:solidFill>
                        <a:latin typeface="Arial"/>
                      </a:endParaRPr>
                    </a:p>
                  </a:txBody>
                  <a:tcPr anchor="ctr" marL="91080" marR="91080">
                    <a:lnL w="9360">
                      <a:solidFill>
                        <a:srgbClr val="999999"/>
                      </a:solidFill>
                      <a:prstDash val="solid"/>
                    </a:lnL>
                    <a:lnR w="9360">
                      <a:solidFill>
                        <a:srgbClr val="999999"/>
                      </a:solidFill>
                      <a:prstDash val="solid"/>
                    </a:lnR>
                    <a:lnT w="9360">
                      <a:solidFill>
                        <a:srgbClr val="999999"/>
                      </a:solidFill>
                      <a:prstDash val="solid"/>
                    </a:lnT>
                    <a:lnB w="9360">
                      <a:solidFill>
                        <a:srgbClr val="999999"/>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NO</a:t>
                      </a:r>
                      <a:br>
                        <a:rPr sz="1400"/>
                      </a:br>
                      <a:r>
                        <a:rPr b="1" lang="en" sz="1400" spc="-1" strike="noStrike">
                          <a:solidFill>
                            <a:schemeClr val="lt1"/>
                          </a:solidFill>
                          <a:latin typeface="Overpass"/>
                          <a:ea typeface="Overpass"/>
                        </a:rPr>
                        <a:t>BASURAL</a:t>
                      </a:r>
                      <a:endParaRPr b="0" lang="es-AR" sz="1400" spc="-1" strike="noStrike">
                        <a:solidFill>
                          <a:srgbClr val="ffffff"/>
                        </a:solidFill>
                        <a:latin typeface="Arial"/>
                      </a:endParaRPr>
                    </a:p>
                  </a:txBody>
                  <a:tcPr anchor="ctr" marL="91080" marR="91080">
                    <a:lnL w="9360">
                      <a:solidFill>
                        <a:srgbClr val="999999"/>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r>
              <a:tr h="148032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BASURAL</a:t>
                      </a:r>
                      <a:endParaRPr b="0" lang="es-AR" sz="1400" spc="-1" strike="noStrike">
                        <a:solidFill>
                          <a:srgbClr val="000000"/>
                        </a:solidFill>
                        <a:latin typeface="Arial"/>
                      </a:endParaRPr>
                    </a:p>
                  </a:txBody>
                  <a:tcPr anchor="ctr" marL="91080" marR="91080">
                    <a:lnL w="9360">
                      <a:solidFill>
                        <a:srgbClr val="b7b7b7"/>
                      </a:solidFill>
                      <a:prstDash val="solid"/>
                    </a:lnL>
                    <a:lnR w="9360">
                      <a:solidFill>
                        <a:srgbClr val="b7b7b7"/>
                      </a:solidFill>
                      <a:prstDash val="solid"/>
                    </a:lnR>
                    <a:lnT w="9360">
                      <a:solidFill>
                        <a:srgbClr val="b7b7b7"/>
                      </a:solidFill>
                      <a:prstDash val="solid"/>
                    </a:lnT>
                    <a:lnB w="9360">
                      <a:solidFill>
                        <a:srgbClr val="b7b7b7"/>
                      </a:solidFill>
                      <a:prstDash val="solid"/>
                    </a:lnB>
                    <a:solidFill>
                      <a:srgbClr val="b6d7a8"/>
                    </a:solid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b7b7b7"/>
                      </a:solidFill>
                      <a:prstDash val="solid"/>
                    </a:lnL>
                    <a:lnR w="9360">
                      <a:solidFill>
                        <a:srgbClr val="b7b7b7"/>
                      </a:solidFill>
                      <a:prstDash val="solid"/>
                    </a:lnR>
                    <a:lnT w="9360">
                      <a:solidFill>
                        <a:srgbClr val="999999"/>
                      </a:solidFill>
                      <a:prstDash val="solid"/>
                    </a:lnT>
                    <a:lnB w="9360">
                      <a:solidFill>
                        <a:srgbClr val="999999"/>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148032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NO</a:t>
                      </a:r>
                      <a:br>
                        <a:rPr sz="1400"/>
                      </a:br>
                      <a:r>
                        <a:rPr b="1" lang="en" sz="1400" spc="-1" strike="noStrike">
                          <a:solidFill>
                            <a:schemeClr val="lt1"/>
                          </a:solidFill>
                          <a:latin typeface="Overpass"/>
                          <a:ea typeface="Overpass"/>
                        </a:rPr>
                        <a:t>BASURAL</a:t>
                      </a:r>
                      <a:endParaRPr b="0" lang="es-AR" sz="1400" spc="-1" strike="noStrike">
                        <a:solidFill>
                          <a:srgbClr val="ffffff"/>
                        </a:solidFill>
                        <a:latin typeface="Arial"/>
                      </a:endParaRPr>
                    </a:p>
                    <a:p>
                      <a:pPr>
                        <a:lnSpc>
                          <a:spcPct val="100000"/>
                        </a:lnSpc>
                        <a:tabLst>
                          <a:tab algn="l" pos="0"/>
                        </a:tabLst>
                      </a:pPr>
                      <a:endParaRPr b="0" lang="es-AR" sz="14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b7b7b7"/>
                      </a:solidFill>
                      <a:prstDash val="solid"/>
                    </a:lnT>
                    <a:lnB w="9360">
                      <a:solidFill>
                        <a:srgbClr val="9e9e9e"/>
                      </a:solidFill>
                      <a:prstDash val="solid"/>
                    </a:lnB>
                    <a:solidFill>
                      <a:srgbClr val="dd7e6b"/>
                    </a:solid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116" name="Google Shape;290;p40"/>
          <p:cNvSpPr/>
          <p:nvPr/>
        </p:nvSpPr>
        <p:spPr>
          <a:xfrm>
            <a:off x="4200480" y="91440"/>
            <a:ext cx="2304720" cy="5191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2100" spc="-1" strike="noStrike">
                <a:solidFill>
                  <a:srgbClr val="000000"/>
                </a:solidFill>
                <a:latin typeface="Overpass"/>
                <a:ea typeface="Overpass"/>
              </a:rPr>
              <a:t>Predicción</a:t>
            </a:r>
            <a:endParaRPr b="0" lang="es-AR" sz="2100" spc="-1" strike="noStrike">
              <a:solidFill>
                <a:srgbClr val="000000"/>
              </a:solidFill>
              <a:latin typeface="Arial"/>
            </a:endParaRPr>
          </a:p>
        </p:txBody>
      </p:sp>
      <p:sp>
        <p:nvSpPr>
          <p:cNvPr id="117" name="Google Shape;291;p40"/>
          <p:cNvSpPr/>
          <p:nvPr/>
        </p:nvSpPr>
        <p:spPr>
          <a:xfrm>
            <a:off x="852120" y="3236040"/>
            <a:ext cx="1383840" cy="5191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2100" spc="-1" strike="noStrike">
                <a:solidFill>
                  <a:srgbClr val="000000"/>
                </a:solidFill>
                <a:latin typeface="Overpass"/>
                <a:ea typeface="Overpass"/>
              </a:rPr>
              <a:t>Realidad</a:t>
            </a:r>
            <a:endParaRPr b="0" lang="es-AR" sz="2100" spc="-1" strike="noStrike">
              <a:solidFill>
                <a:srgbClr val="000000"/>
              </a:solidFill>
              <a:latin typeface="Arial"/>
            </a:endParaRPr>
          </a:p>
        </p:txBody>
      </p:sp>
      <p:pic>
        <p:nvPicPr>
          <p:cNvPr id="118" name="Google Shape;292;p40" descr=""/>
          <p:cNvPicPr/>
          <p:nvPr/>
        </p:nvPicPr>
        <p:blipFill>
          <a:blip r:embed="rId1"/>
          <a:stretch/>
        </p:blipFill>
        <p:spPr>
          <a:xfrm>
            <a:off x="4531680" y="2804040"/>
            <a:ext cx="626400" cy="625320"/>
          </a:xfrm>
          <a:prstGeom prst="rect">
            <a:avLst/>
          </a:prstGeom>
          <a:ln w="0">
            <a:noFill/>
          </a:ln>
        </p:spPr>
      </p:pic>
      <p:pic>
        <p:nvPicPr>
          <p:cNvPr id="119" name="Google Shape;293;p40" descr=""/>
          <p:cNvPicPr/>
          <p:nvPr/>
        </p:nvPicPr>
        <p:blipFill>
          <a:blip r:embed="rId2"/>
          <a:stretch/>
        </p:blipFill>
        <p:spPr>
          <a:xfrm>
            <a:off x="3818520" y="2442600"/>
            <a:ext cx="626400" cy="625320"/>
          </a:xfrm>
          <a:prstGeom prst="rect">
            <a:avLst/>
          </a:prstGeom>
          <a:ln w="0">
            <a:noFill/>
          </a:ln>
        </p:spPr>
      </p:pic>
      <p:pic>
        <p:nvPicPr>
          <p:cNvPr id="120" name="Google Shape;294;p40" descr=""/>
          <p:cNvPicPr/>
          <p:nvPr/>
        </p:nvPicPr>
        <p:blipFill>
          <a:blip r:embed="rId3"/>
          <a:stretch/>
        </p:blipFill>
        <p:spPr>
          <a:xfrm>
            <a:off x="4600800" y="2094120"/>
            <a:ext cx="626400" cy="625320"/>
          </a:xfrm>
          <a:prstGeom prst="rect">
            <a:avLst/>
          </a:prstGeom>
          <a:ln w="0">
            <a:noFill/>
          </a:ln>
        </p:spPr>
      </p:pic>
      <p:pic>
        <p:nvPicPr>
          <p:cNvPr id="121" name="Google Shape;295;p40" descr=""/>
          <p:cNvPicPr/>
          <p:nvPr/>
        </p:nvPicPr>
        <p:blipFill>
          <a:blip r:embed="rId4"/>
          <a:stretch/>
        </p:blipFill>
        <p:spPr>
          <a:xfrm>
            <a:off x="5319720" y="4284000"/>
            <a:ext cx="626400" cy="625320"/>
          </a:xfrm>
          <a:prstGeom prst="rect">
            <a:avLst/>
          </a:prstGeom>
          <a:ln w="0">
            <a:noFill/>
          </a:ln>
        </p:spPr>
      </p:pic>
      <p:pic>
        <p:nvPicPr>
          <p:cNvPr id="122" name="Google Shape;296;p40" descr=""/>
          <p:cNvPicPr/>
          <p:nvPr/>
        </p:nvPicPr>
        <p:blipFill>
          <a:blip r:embed="rId5"/>
          <a:stretch/>
        </p:blipFill>
        <p:spPr>
          <a:xfrm>
            <a:off x="6102000" y="3906360"/>
            <a:ext cx="626400" cy="625320"/>
          </a:xfrm>
          <a:prstGeom prst="rect">
            <a:avLst/>
          </a:prstGeom>
          <a:ln w="0">
            <a:noFill/>
          </a:ln>
        </p:spPr>
      </p:pic>
      <p:pic>
        <p:nvPicPr>
          <p:cNvPr id="123" name="Google Shape;297;p40" descr=""/>
          <p:cNvPicPr/>
          <p:nvPr/>
        </p:nvPicPr>
        <p:blipFill>
          <a:blip r:embed="rId6"/>
          <a:stretch/>
        </p:blipFill>
        <p:spPr>
          <a:xfrm>
            <a:off x="5423400" y="3561120"/>
            <a:ext cx="626400" cy="625320"/>
          </a:xfrm>
          <a:prstGeom prst="rect">
            <a:avLst/>
          </a:prstGeom>
          <a:ln w="0">
            <a:noFill/>
          </a:ln>
        </p:spPr>
      </p:pic>
      <p:sp>
        <p:nvSpPr>
          <p:cNvPr id="124" name="Google Shape;298;p40"/>
          <p:cNvSpPr/>
          <p:nvPr/>
        </p:nvSpPr>
        <p:spPr>
          <a:xfrm>
            <a:off x="733680" y="325440"/>
            <a:ext cx="2304720" cy="98964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2150" spc="-1" strike="noStrike">
                <a:solidFill>
                  <a:srgbClr val="000000"/>
                </a:solidFill>
                <a:latin typeface="Montserrat"/>
                <a:ea typeface="Montserrat"/>
              </a:rPr>
              <a:t>Clasificación perfecta</a:t>
            </a:r>
            <a:endParaRPr b="0" lang="es-AR" sz="2150" spc="-1" strike="noStrike">
              <a:solidFill>
                <a:srgbClr val="000000"/>
              </a:solidFill>
              <a:latin typeface="Arial"/>
            </a:endParaRPr>
          </a:p>
        </p:txBody>
      </p:sp>
      <p:graphicFrame>
        <p:nvGraphicFramePr>
          <p:cNvPr id="125" name="Google Shape;299;p40"/>
          <p:cNvGraphicFramePr/>
          <p:nvPr/>
        </p:nvGraphicFramePr>
        <p:xfrm>
          <a:off x="7016760" y="534240"/>
          <a:ext cx="1893960" cy="1642320"/>
        </p:xfrm>
        <a:graphic>
          <a:graphicData uri="http://schemas.openxmlformats.org/drawingml/2006/table">
            <a:tbl>
              <a:tblPr/>
              <a:tblGrid>
                <a:gridCol w="1341720"/>
                <a:gridCol w="552240"/>
              </a:tblGrid>
              <a:tr h="370080">
                <a:tc>
                  <a:txBody>
                    <a:bodyPr lIns="91080" rIns="91080" tIns="91080" bIns="91080" anchor="ctr">
                      <a:noAutofit/>
                    </a:bodyPr>
                    <a:p>
                      <a:pPr algn="ctr">
                        <a:lnSpc>
                          <a:spcPct val="100000"/>
                        </a:lnSpc>
                        <a:tabLst>
                          <a:tab algn="l" pos="0"/>
                        </a:tabLst>
                      </a:pPr>
                      <a:r>
                        <a:rPr b="1" lang="en" sz="900" spc="-1" strike="noStrike">
                          <a:solidFill>
                            <a:schemeClr val="lt1"/>
                          </a:solidFill>
                          <a:latin typeface="Overpass"/>
                          <a:ea typeface="Overpass"/>
                        </a:rPr>
                        <a:t>positivos correctos</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3</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chemeClr val="lt1"/>
                          </a:solidFill>
                          <a:latin typeface="Overpass"/>
                          <a:ea typeface="Overpass"/>
                        </a:rPr>
                        <a:t>negativos correctos</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3</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rgbClr val="ffffff"/>
                          </a:solidFill>
                          <a:latin typeface="Overpass"/>
                          <a:ea typeface="Overpass"/>
                        </a:rPr>
                        <a:t>falsos positivos</a:t>
                      </a:r>
                      <a:endParaRPr b="0" lang="es-AR" sz="9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0</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rgbClr val="ffffff"/>
                          </a:solidFill>
                          <a:latin typeface="Overpass"/>
                          <a:ea typeface="Overpass"/>
                        </a:rPr>
                        <a:t>falsos negativos</a:t>
                      </a:r>
                      <a:endParaRPr b="0" lang="es-AR" sz="9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0</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26" name="Google Shape;304;p41"/>
          <p:cNvGraphicFramePr/>
          <p:nvPr/>
        </p:nvGraphicFramePr>
        <p:xfrm>
          <a:off x="2236320" y="534240"/>
          <a:ext cx="4559760" cy="4441320"/>
        </p:xfrm>
        <a:graphic>
          <a:graphicData uri="http://schemas.openxmlformats.org/drawingml/2006/table">
            <a:tbl>
              <a:tblPr/>
              <a:tblGrid>
                <a:gridCol w="1519920"/>
                <a:gridCol w="1519920"/>
                <a:gridCol w="1519920"/>
              </a:tblGrid>
              <a:tr h="1480320">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ffffff"/>
                      </a:solidFill>
                      <a:prstDash val="solid"/>
                    </a:lnL>
                    <a:lnR w="9360">
                      <a:solidFill>
                        <a:srgbClr val="999999"/>
                      </a:solidFill>
                      <a:prstDash val="solid"/>
                    </a:lnR>
                    <a:lnT w="9360">
                      <a:solidFill>
                        <a:srgbClr val="ffffff"/>
                      </a:solidFill>
                      <a:prstDash val="solid"/>
                    </a:lnT>
                    <a:lnB w="9360">
                      <a:solidFill>
                        <a:srgbClr val="b7b7b7"/>
                      </a:solidFill>
                      <a:prstDash val="solid"/>
                    </a:lnB>
                    <a:noFill/>
                  </a:tcPr>
                </a:tc>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BASURAL</a:t>
                      </a:r>
                      <a:endParaRPr b="0" lang="es-AR" sz="1400" spc="-1" strike="noStrike">
                        <a:solidFill>
                          <a:srgbClr val="000000"/>
                        </a:solidFill>
                        <a:latin typeface="Arial"/>
                      </a:endParaRPr>
                    </a:p>
                  </a:txBody>
                  <a:tcPr anchor="ctr" marL="91080" marR="91080">
                    <a:lnL w="9360">
                      <a:solidFill>
                        <a:srgbClr val="999999"/>
                      </a:solidFill>
                      <a:prstDash val="solid"/>
                    </a:lnL>
                    <a:lnR w="9360">
                      <a:solidFill>
                        <a:srgbClr val="999999"/>
                      </a:solidFill>
                      <a:prstDash val="solid"/>
                    </a:lnR>
                    <a:lnT w="9360">
                      <a:solidFill>
                        <a:srgbClr val="999999"/>
                      </a:solidFill>
                      <a:prstDash val="solid"/>
                    </a:lnT>
                    <a:lnB w="9360">
                      <a:solidFill>
                        <a:srgbClr val="999999"/>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NO</a:t>
                      </a:r>
                      <a:br>
                        <a:rPr sz="1400"/>
                      </a:br>
                      <a:r>
                        <a:rPr b="1" lang="en" sz="1400" spc="-1" strike="noStrike">
                          <a:solidFill>
                            <a:schemeClr val="lt1"/>
                          </a:solidFill>
                          <a:latin typeface="Overpass"/>
                          <a:ea typeface="Overpass"/>
                        </a:rPr>
                        <a:t>BASURAL</a:t>
                      </a:r>
                      <a:endParaRPr b="0" lang="es-AR" sz="1400" spc="-1" strike="noStrike">
                        <a:solidFill>
                          <a:srgbClr val="ffffff"/>
                        </a:solidFill>
                        <a:latin typeface="Arial"/>
                      </a:endParaRPr>
                    </a:p>
                  </a:txBody>
                  <a:tcPr anchor="ctr" marL="91080" marR="91080">
                    <a:lnL w="9360">
                      <a:solidFill>
                        <a:srgbClr val="999999"/>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r>
              <a:tr h="148032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BASURAL</a:t>
                      </a:r>
                      <a:endParaRPr b="0" lang="es-AR" sz="1400" spc="-1" strike="noStrike">
                        <a:solidFill>
                          <a:srgbClr val="000000"/>
                        </a:solidFill>
                        <a:latin typeface="Arial"/>
                      </a:endParaRPr>
                    </a:p>
                  </a:txBody>
                  <a:tcPr anchor="ctr" marL="91080" marR="91080">
                    <a:lnL w="9360">
                      <a:solidFill>
                        <a:srgbClr val="b7b7b7"/>
                      </a:solidFill>
                      <a:prstDash val="solid"/>
                    </a:lnL>
                    <a:lnR w="9360">
                      <a:solidFill>
                        <a:srgbClr val="b7b7b7"/>
                      </a:solidFill>
                      <a:prstDash val="solid"/>
                    </a:lnR>
                    <a:lnT w="9360">
                      <a:solidFill>
                        <a:srgbClr val="b7b7b7"/>
                      </a:solidFill>
                      <a:prstDash val="solid"/>
                    </a:lnT>
                    <a:lnB w="9360">
                      <a:solidFill>
                        <a:srgbClr val="b7b7b7"/>
                      </a:solidFill>
                      <a:prstDash val="solid"/>
                    </a:lnB>
                    <a:solidFill>
                      <a:srgbClr val="b6d7a8"/>
                    </a:solid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b7b7b7"/>
                      </a:solidFill>
                      <a:prstDash val="solid"/>
                    </a:lnL>
                    <a:lnR w="9360">
                      <a:solidFill>
                        <a:srgbClr val="b7b7b7"/>
                      </a:solidFill>
                      <a:prstDash val="solid"/>
                    </a:lnR>
                    <a:lnT w="9360">
                      <a:solidFill>
                        <a:srgbClr val="999999"/>
                      </a:solidFill>
                      <a:prstDash val="solid"/>
                    </a:lnT>
                    <a:lnB w="9360">
                      <a:solidFill>
                        <a:srgbClr val="999999"/>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148032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NO</a:t>
                      </a:r>
                      <a:br>
                        <a:rPr sz="1400"/>
                      </a:br>
                      <a:r>
                        <a:rPr b="1" lang="en" sz="1400" spc="-1" strike="noStrike">
                          <a:solidFill>
                            <a:schemeClr val="lt1"/>
                          </a:solidFill>
                          <a:latin typeface="Overpass"/>
                          <a:ea typeface="Overpass"/>
                        </a:rPr>
                        <a:t>BASURAL</a:t>
                      </a:r>
                      <a:endParaRPr b="0" lang="es-AR" sz="1400" spc="-1" strike="noStrike">
                        <a:solidFill>
                          <a:srgbClr val="ffffff"/>
                        </a:solidFill>
                        <a:latin typeface="Arial"/>
                      </a:endParaRPr>
                    </a:p>
                    <a:p>
                      <a:pPr>
                        <a:lnSpc>
                          <a:spcPct val="100000"/>
                        </a:lnSpc>
                        <a:tabLst>
                          <a:tab algn="l" pos="0"/>
                        </a:tabLst>
                      </a:pPr>
                      <a:endParaRPr b="0" lang="es-AR" sz="14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b7b7b7"/>
                      </a:solidFill>
                      <a:prstDash val="solid"/>
                    </a:lnT>
                    <a:lnB w="9360">
                      <a:solidFill>
                        <a:srgbClr val="9e9e9e"/>
                      </a:solidFill>
                      <a:prstDash val="solid"/>
                    </a:lnB>
                    <a:solidFill>
                      <a:srgbClr val="dd7e6b"/>
                    </a:solid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127" name="Google Shape;305;p41"/>
          <p:cNvSpPr/>
          <p:nvPr/>
        </p:nvSpPr>
        <p:spPr>
          <a:xfrm>
            <a:off x="4200480" y="91440"/>
            <a:ext cx="2304720" cy="5191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2100" spc="-1" strike="noStrike">
                <a:solidFill>
                  <a:srgbClr val="000000"/>
                </a:solidFill>
                <a:latin typeface="Overpass"/>
                <a:ea typeface="Overpass"/>
              </a:rPr>
              <a:t>Predicción</a:t>
            </a:r>
            <a:endParaRPr b="0" lang="es-AR" sz="2100" spc="-1" strike="noStrike">
              <a:solidFill>
                <a:srgbClr val="000000"/>
              </a:solidFill>
              <a:latin typeface="Arial"/>
            </a:endParaRPr>
          </a:p>
        </p:txBody>
      </p:sp>
      <p:sp>
        <p:nvSpPr>
          <p:cNvPr id="128" name="Google Shape;306;p41"/>
          <p:cNvSpPr/>
          <p:nvPr/>
        </p:nvSpPr>
        <p:spPr>
          <a:xfrm>
            <a:off x="852120" y="3236040"/>
            <a:ext cx="1383840" cy="5191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2100" spc="-1" strike="noStrike">
                <a:solidFill>
                  <a:srgbClr val="000000"/>
                </a:solidFill>
                <a:latin typeface="Overpass"/>
                <a:ea typeface="Overpass"/>
              </a:rPr>
              <a:t>Realidad</a:t>
            </a:r>
            <a:endParaRPr b="0" lang="es-AR" sz="2100" spc="-1" strike="noStrike">
              <a:solidFill>
                <a:srgbClr val="000000"/>
              </a:solidFill>
              <a:latin typeface="Arial"/>
            </a:endParaRPr>
          </a:p>
        </p:txBody>
      </p:sp>
      <p:pic>
        <p:nvPicPr>
          <p:cNvPr id="129" name="Google Shape;307;p41" descr=""/>
          <p:cNvPicPr/>
          <p:nvPr/>
        </p:nvPicPr>
        <p:blipFill>
          <a:blip r:embed="rId1"/>
          <a:stretch/>
        </p:blipFill>
        <p:spPr>
          <a:xfrm>
            <a:off x="4531680" y="2802240"/>
            <a:ext cx="626400" cy="625320"/>
          </a:xfrm>
          <a:prstGeom prst="rect">
            <a:avLst/>
          </a:prstGeom>
          <a:ln w="0">
            <a:noFill/>
          </a:ln>
        </p:spPr>
      </p:pic>
      <p:pic>
        <p:nvPicPr>
          <p:cNvPr id="130" name="Google Shape;308;p41" descr=""/>
          <p:cNvPicPr/>
          <p:nvPr/>
        </p:nvPicPr>
        <p:blipFill>
          <a:blip r:embed="rId2"/>
          <a:stretch/>
        </p:blipFill>
        <p:spPr>
          <a:xfrm>
            <a:off x="3818520" y="2442600"/>
            <a:ext cx="626400" cy="625320"/>
          </a:xfrm>
          <a:prstGeom prst="rect">
            <a:avLst/>
          </a:prstGeom>
          <a:ln w="0">
            <a:noFill/>
          </a:ln>
        </p:spPr>
      </p:pic>
      <p:pic>
        <p:nvPicPr>
          <p:cNvPr id="131" name="Google Shape;309;p41" descr=""/>
          <p:cNvPicPr/>
          <p:nvPr/>
        </p:nvPicPr>
        <p:blipFill>
          <a:blip r:embed="rId3"/>
          <a:stretch/>
        </p:blipFill>
        <p:spPr>
          <a:xfrm>
            <a:off x="4600800" y="2094120"/>
            <a:ext cx="626400" cy="625320"/>
          </a:xfrm>
          <a:prstGeom prst="rect">
            <a:avLst/>
          </a:prstGeom>
          <a:ln w="0">
            <a:noFill/>
          </a:ln>
        </p:spPr>
      </p:pic>
      <p:pic>
        <p:nvPicPr>
          <p:cNvPr id="132" name="Google Shape;310;p41" descr=""/>
          <p:cNvPicPr/>
          <p:nvPr/>
        </p:nvPicPr>
        <p:blipFill>
          <a:blip r:embed="rId4"/>
          <a:stretch/>
        </p:blipFill>
        <p:spPr>
          <a:xfrm>
            <a:off x="5319720" y="4284000"/>
            <a:ext cx="626400" cy="625320"/>
          </a:xfrm>
          <a:prstGeom prst="rect">
            <a:avLst/>
          </a:prstGeom>
          <a:ln w="0">
            <a:noFill/>
          </a:ln>
        </p:spPr>
      </p:pic>
      <p:pic>
        <p:nvPicPr>
          <p:cNvPr id="133" name="Google Shape;311;p41" descr=""/>
          <p:cNvPicPr/>
          <p:nvPr/>
        </p:nvPicPr>
        <p:blipFill>
          <a:blip r:embed="rId5"/>
          <a:stretch/>
        </p:blipFill>
        <p:spPr>
          <a:xfrm>
            <a:off x="4202640" y="3961800"/>
            <a:ext cx="626400" cy="625320"/>
          </a:xfrm>
          <a:prstGeom prst="rect">
            <a:avLst/>
          </a:prstGeom>
          <a:ln w="0">
            <a:noFill/>
          </a:ln>
        </p:spPr>
      </p:pic>
      <p:pic>
        <p:nvPicPr>
          <p:cNvPr id="134" name="Google Shape;312;p41" descr=""/>
          <p:cNvPicPr/>
          <p:nvPr/>
        </p:nvPicPr>
        <p:blipFill>
          <a:blip r:embed="rId6"/>
          <a:stretch/>
        </p:blipFill>
        <p:spPr>
          <a:xfrm>
            <a:off x="5423400" y="3561120"/>
            <a:ext cx="626400" cy="625320"/>
          </a:xfrm>
          <a:prstGeom prst="rect">
            <a:avLst/>
          </a:prstGeom>
          <a:ln w="0">
            <a:noFill/>
          </a:ln>
        </p:spPr>
      </p:pic>
      <p:sp>
        <p:nvSpPr>
          <p:cNvPr id="135" name="Google Shape;313;p41"/>
          <p:cNvSpPr/>
          <p:nvPr/>
        </p:nvSpPr>
        <p:spPr>
          <a:xfrm>
            <a:off x="733680" y="325440"/>
            <a:ext cx="2304720" cy="98964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2150" spc="-1" strike="noStrike">
                <a:solidFill>
                  <a:srgbClr val="000000"/>
                </a:solidFill>
                <a:latin typeface="Montserrat"/>
                <a:ea typeface="Montserrat"/>
              </a:rPr>
              <a:t>Clasificación imperfecta</a:t>
            </a:r>
            <a:endParaRPr b="0" lang="es-AR" sz="2150" spc="-1" strike="noStrike">
              <a:solidFill>
                <a:srgbClr val="000000"/>
              </a:solidFill>
              <a:latin typeface="Arial"/>
            </a:endParaRPr>
          </a:p>
          <a:p>
            <a:pPr>
              <a:lnSpc>
                <a:spcPct val="100000"/>
              </a:lnSpc>
              <a:tabLst>
                <a:tab algn="l" pos="0"/>
              </a:tabLst>
            </a:pPr>
            <a:endParaRPr b="0" lang="es-AR" sz="800" spc="-1" strike="noStrike">
              <a:solidFill>
                <a:srgbClr val="000000"/>
              </a:solidFill>
              <a:latin typeface="Arial"/>
            </a:endParaRPr>
          </a:p>
          <a:p>
            <a:pPr>
              <a:lnSpc>
                <a:spcPct val="100000"/>
              </a:lnSpc>
              <a:tabLst>
                <a:tab algn="l" pos="0"/>
              </a:tabLst>
            </a:pPr>
            <a:r>
              <a:rPr b="1" lang="en" sz="1500" spc="-1" strike="noStrike">
                <a:solidFill>
                  <a:srgbClr val="000000"/>
                </a:solidFill>
                <a:latin typeface="Montserrat"/>
                <a:ea typeface="Montserrat"/>
              </a:rPr>
              <a:t>¿cómo medimos su calidad?</a:t>
            </a:r>
            <a:endParaRPr b="0" lang="es-AR" sz="1500" spc="-1" strike="noStrike">
              <a:solidFill>
                <a:srgbClr val="000000"/>
              </a:solidFill>
              <a:latin typeface="Arial"/>
            </a:endParaRPr>
          </a:p>
        </p:txBody>
      </p:sp>
      <p:graphicFrame>
        <p:nvGraphicFramePr>
          <p:cNvPr id="136" name="Google Shape;314;p41"/>
          <p:cNvGraphicFramePr/>
          <p:nvPr/>
        </p:nvGraphicFramePr>
        <p:xfrm>
          <a:off x="7016760" y="534240"/>
          <a:ext cx="1893960" cy="1642320"/>
        </p:xfrm>
        <a:graphic>
          <a:graphicData uri="http://schemas.openxmlformats.org/drawingml/2006/table">
            <a:tbl>
              <a:tblPr/>
              <a:tblGrid>
                <a:gridCol w="1341720"/>
                <a:gridCol w="552240"/>
              </a:tblGrid>
              <a:tr h="370080">
                <a:tc>
                  <a:txBody>
                    <a:bodyPr lIns="91080" rIns="91080" tIns="91080" bIns="91080" anchor="ctr">
                      <a:noAutofit/>
                    </a:bodyPr>
                    <a:p>
                      <a:pPr algn="ctr">
                        <a:lnSpc>
                          <a:spcPct val="100000"/>
                        </a:lnSpc>
                        <a:tabLst>
                          <a:tab algn="l" pos="0"/>
                        </a:tabLst>
                      </a:pPr>
                      <a:r>
                        <a:rPr b="1" lang="en" sz="900" spc="-1" strike="noStrike">
                          <a:solidFill>
                            <a:schemeClr val="lt1"/>
                          </a:solidFill>
                          <a:latin typeface="Overpass"/>
                          <a:ea typeface="Overpass"/>
                        </a:rPr>
                        <a:t>positivos correctos</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3</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chemeClr val="lt1"/>
                          </a:solidFill>
                          <a:latin typeface="Overpass"/>
                          <a:ea typeface="Overpass"/>
                        </a:rPr>
                        <a:t>negativos correctos</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2</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rgbClr val="ffffff"/>
                          </a:solidFill>
                          <a:latin typeface="Overpass"/>
                          <a:ea typeface="Overpass"/>
                        </a:rPr>
                        <a:t>falsos positivos</a:t>
                      </a:r>
                      <a:endParaRPr b="0" lang="es-AR" sz="9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1</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rgbClr val="ffffff"/>
                          </a:solidFill>
                          <a:latin typeface="Overpass"/>
                          <a:ea typeface="Overpass"/>
                        </a:rPr>
                        <a:t>falsos negativos</a:t>
                      </a:r>
                      <a:endParaRPr b="0" lang="es-AR" sz="9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0</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a:bodyPr>
          <a:p>
            <a:pPr indent="0">
              <a:lnSpc>
                <a:spcPct val="100000"/>
              </a:lnSpc>
              <a:buNone/>
              <a:tabLst>
                <a:tab algn="l" pos="0"/>
              </a:tabLst>
            </a:pPr>
            <a:r>
              <a:rPr b="0" lang="en" sz="2150" spc="-1" strike="noStrike">
                <a:solidFill>
                  <a:schemeClr val="dk1"/>
                </a:solidFill>
                <a:latin typeface="Montserrat SemiBold"/>
                <a:ea typeface="Montserrat SemiBold"/>
              </a:rPr>
              <a:t>¡Métricas!</a:t>
            </a:r>
            <a:endParaRPr b="0" lang="es-AR" sz="2150" spc="-1" strike="noStrike">
              <a:solidFill>
                <a:srgbClr val="000000"/>
              </a:solidFill>
              <a:latin typeface="Arial"/>
            </a:endParaRPr>
          </a:p>
        </p:txBody>
      </p:sp>
      <p:graphicFrame>
        <p:nvGraphicFramePr>
          <p:cNvPr id="138" name="Google Shape;320;p42"/>
          <p:cNvGraphicFramePr/>
          <p:nvPr/>
        </p:nvGraphicFramePr>
        <p:xfrm>
          <a:off x="952560" y="1314720"/>
          <a:ext cx="7238520" cy="3249720"/>
        </p:xfrm>
        <a:graphic>
          <a:graphicData uri="http://schemas.openxmlformats.org/drawingml/2006/table">
            <a:tbl>
              <a:tblPr/>
              <a:tblGrid>
                <a:gridCol w="2412720"/>
                <a:gridCol w="2412720"/>
                <a:gridCol w="2412720"/>
              </a:tblGrid>
              <a:tr h="822600">
                <a:tc>
                  <a:txBody>
                    <a:bodyPr lIns="91080" rIns="91080" tIns="91080" bIns="91080" anchor="ctr">
                      <a:noAutofit/>
                    </a:bodyPr>
                    <a:p>
                      <a:pPr>
                        <a:lnSpc>
                          <a:spcPct val="100000"/>
                        </a:lnSpc>
                        <a:tabLst>
                          <a:tab algn="l" pos="0"/>
                        </a:tabLst>
                      </a:pPr>
                      <a:r>
                        <a:rPr b="0" lang="en" sz="1900" spc="-1" strike="noStrike">
                          <a:solidFill>
                            <a:schemeClr val="dk1"/>
                          </a:solidFill>
                          <a:latin typeface="Montserrat SemiBold"/>
                          <a:ea typeface="Montserrat SemiBold"/>
                        </a:rPr>
                        <a:t>Accuracy</a:t>
                      </a:r>
                      <a:endParaRPr b="0" lang="es-AR" sz="1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400" spc="-1" strike="noStrike">
                          <a:solidFill>
                            <a:srgbClr val="000000"/>
                          </a:solidFill>
                          <a:latin typeface="Arial"/>
                          <a:ea typeface="Arial"/>
                        </a:rPr>
                        <a:t>“</a:t>
                      </a:r>
                      <a:r>
                        <a:rPr b="0" lang="en" sz="1400" spc="-1" strike="noStrike">
                          <a:solidFill>
                            <a:srgbClr val="000000"/>
                          </a:solidFill>
                          <a:latin typeface="Arial"/>
                          <a:ea typeface="Arial"/>
                        </a:rPr>
                        <a:t>de </a:t>
                      </a:r>
                      <a:r>
                        <a:rPr b="1" lang="en" sz="1400" spc="-1" strike="noStrike">
                          <a:solidFill>
                            <a:srgbClr val="000000"/>
                          </a:solidFill>
                          <a:latin typeface="Arial"/>
                          <a:ea typeface="Arial"/>
                        </a:rPr>
                        <a:t>todas las predicciones</a:t>
                      </a:r>
                      <a:r>
                        <a:rPr b="0" lang="en" sz="1400" spc="-1" strike="noStrike">
                          <a:solidFill>
                            <a:srgbClr val="000000"/>
                          </a:solidFill>
                          <a:latin typeface="Arial"/>
                          <a:ea typeface="Arial"/>
                        </a:rPr>
                        <a:t> que hicimos, ¿</a:t>
                      </a:r>
                      <a:r>
                        <a:rPr b="1" lang="en" sz="1400" spc="-1" strike="noStrike">
                          <a:solidFill>
                            <a:srgbClr val="000000"/>
                          </a:solidFill>
                          <a:latin typeface="Arial"/>
                          <a:ea typeface="Arial"/>
                        </a:rPr>
                        <a:t>cuántas</a:t>
                      </a:r>
                      <a:r>
                        <a:rPr b="0" lang="en" sz="1400" spc="-1" strike="noStrike">
                          <a:solidFill>
                            <a:srgbClr val="000000"/>
                          </a:solidFill>
                          <a:latin typeface="Arial"/>
                          <a:ea typeface="Arial"/>
                        </a:rPr>
                        <a:t> fueron </a:t>
                      </a:r>
                      <a:r>
                        <a:rPr b="1" lang="en" sz="1400" spc="-1" strike="noStrike">
                          <a:solidFill>
                            <a:srgbClr val="000000"/>
                          </a:solidFill>
                          <a:latin typeface="Arial"/>
                          <a:ea typeface="Arial"/>
                        </a:rPr>
                        <a:t>correctas</a:t>
                      </a:r>
                      <a:r>
                        <a:rPr b="0" lang="en" sz="1400" spc="-1" strike="noStrike">
                          <a:solidFill>
                            <a:srgbClr val="000000"/>
                          </a:solidFill>
                          <a:latin typeface="Arial"/>
                          <a:ea typeface="Arial"/>
                        </a:rPr>
                        <a:t>?”</a:t>
                      </a:r>
                      <a:endParaRPr b="0" lang="es-AR" sz="14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endParaRPr b="0" lang="es-AR" sz="18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822600">
                <a:tc>
                  <a:txBody>
                    <a:bodyPr lIns="91080" rIns="91080" tIns="91080" bIns="91080" anchor="ctr">
                      <a:noAutofit/>
                    </a:bodyPr>
                    <a:p>
                      <a:pPr>
                        <a:lnSpc>
                          <a:spcPct val="100000"/>
                        </a:lnSpc>
                        <a:tabLst>
                          <a:tab algn="l" pos="0"/>
                        </a:tabLst>
                      </a:pPr>
                      <a:r>
                        <a:rPr b="0" lang="en" sz="1900" spc="-1" strike="noStrike">
                          <a:solidFill>
                            <a:srgbClr val="000000"/>
                          </a:solidFill>
                          <a:latin typeface="Montserrat SemiBold"/>
                          <a:ea typeface="Montserrat SemiBold"/>
                        </a:rPr>
                        <a:t>Precision</a:t>
                      </a:r>
                      <a:endParaRPr b="0" lang="es-AR" sz="1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400" spc="-1" strike="noStrike">
                          <a:solidFill>
                            <a:schemeClr val="dk1"/>
                          </a:solidFill>
                          <a:latin typeface="Arial"/>
                          <a:ea typeface="Arial"/>
                        </a:rPr>
                        <a:t>“</a:t>
                      </a:r>
                      <a:r>
                        <a:rPr b="0" lang="en" sz="1400" spc="-1" strike="noStrike">
                          <a:solidFill>
                            <a:schemeClr val="dk1"/>
                          </a:solidFill>
                          <a:latin typeface="Arial"/>
                          <a:ea typeface="Arial"/>
                        </a:rPr>
                        <a:t>de </a:t>
                      </a:r>
                      <a:r>
                        <a:rPr b="1" lang="en" sz="1400" spc="-1" strike="noStrike">
                          <a:solidFill>
                            <a:schemeClr val="dk1"/>
                          </a:solidFill>
                          <a:latin typeface="Arial"/>
                          <a:ea typeface="Arial"/>
                        </a:rPr>
                        <a:t>todos los positivos predichos</a:t>
                      </a:r>
                      <a:r>
                        <a:rPr b="0" lang="en" sz="1400" spc="-1" strike="noStrike">
                          <a:solidFill>
                            <a:schemeClr val="dk1"/>
                          </a:solidFill>
                          <a:latin typeface="Arial"/>
                          <a:ea typeface="Arial"/>
                        </a:rPr>
                        <a:t>, ¿</a:t>
                      </a:r>
                      <a:r>
                        <a:rPr b="1" lang="en" sz="1400" spc="-1" strike="noStrike">
                          <a:solidFill>
                            <a:schemeClr val="dk1"/>
                          </a:solidFill>
                          <a:latin typeface="Arial"/>
                          <a:ea typeface="Arial"/>
                        </a:rPr>
                        <a:t>cuántos</a:t>
                      </a:r>
                      <a:r>
                        <a:rPr b="0" lang="en" sz="1400" spc="-1" strike="noStrike">
                          <a:solidFill>
                            <a:schemeClr val="dk1"/>
                          </a:solidFill>
                          <a:latin typeface="Arial"/>
                          <a:ea typeface="Arial"/>
                        </a:rPr>
                        <a:t> fueron </a:t>
                      </a:r>
                      <a:r>
                        <a:rPr b="1" lang="en" sz="1400" spc="-1" strike="noStrike">
                          <a:solidFill>
                            <a:schemeClr val="dk1"/>
                          </a:solidFill>
                          <a:latin typeface="Arial"/>
                          <a:ea typeface="Arial"/>
                        </a:rPr>
                        <a:t>correctos</a:t>
                      </a:r>
                      <a:r>
                        <a:rPr b="0" lang="en" sz="1400" spc="-1" strike="noStrike">
                          <a:solidFill>
                            <a:schemeClr val="dk1"/>
                          </a:solidFill>
                          <a:latin typeface="Arial"/>
                          <a:ea typeface="Arial"/>
                        </a:rPr>
                        <a:t>?”</a:t>
                      </a:r>
                      <a:endParaRPr b="0" lang="es-AR" sz="14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endParaRPr b="0" lang="es-AR" sz="18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99720">
                <a:tc>
                  <a:txBody>
                    <a:bodyPr lIns="91080" rIns="91080" tIns="91080" bIns="91080" anchor="ctr">
                      <a:noAutofit/>
                    </a:bodyPr>
                    <a:p>
                      <a:pPr>
                        <a:lnSpc>
                          <a:spcPct val="100000"/>
                        </a:lnSpc>
                        <a:tabLst>
                          <a:tab algn="l" pos="0"/>
                        </a:tabLst>
                      </a:pPr>
                      <a:r>
                        <a:rPr b="0" lang="en" sz="1900" spc="-1" strike="noStrike">
                          <a:solidFill>
                            <a:srgbClr val="000000"/>
                          </a:solidFill>
                          <a:latin typeface="Montserrat SemiBold"/>
                          <a:ea typeface="Montserrat SemiBold"/>
                        </a:rPr>
                        <a:t>Recall</a:t>
                      </a:r>
                      <a:endParaRPr b="0" lang="es-AR" sz="1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400" spc="-1" strike="noStrike">
                          <a:solidFill>
                            <a:schemeClr val="dk1"/>
                          </a:solidFill>
                          <a:latin typeface="Arial"/>
                          <a:ea typeface="Arial"/>
                        </a:rPr>
                        <a:t>“</a:t>
                      </a:r>
                      <a:r>
                        <a:rPr b="0" lang="en" sz="1400" spc="-1" strike="noStrike">
                          <a:solidFill>
                            <a:schemeClr val="dk1"/>
                          </a:solidFill>
                          <a:latin typeface="Arial"/>
                          <a:ea typeface="Arial"/>
                        </a:rPr>
                        <a:t>de </a:t>
                      </a:r>
                      <a:r>
                        <a:rPr b="1" lang="en" sz="1400" spc="-1" strike="noStrike">
                          <a:solidFill>
                            <a:schemeClr val="dk1"/>
                          </a:solidFill>
                          <a:latin typeface="Arial"/>
                          <a:ea typeface="Arial"/>
                        </a:rPr>
                        <a:t>todos los positivos en la data</a:t>
                      </a:r>
                      <a:r>
                        <a:rPr b="0" lang="en" sz="1400" spc="-1" strike="noStrike">
                          <a:solidFill>
                            <a:schemeClr val="dk1"/>
                          </a:solidFill>
                          <a:latin typeface="Arial"/>
                          <a:ea typeface="Arial"/>
                        </a:rPr>
                        <a:t>, ¿</a:t>
                      </a:r>
                      <a:r>
                        <a:rPr b="1" lang="en" sz="1400" spc="-1" strike="noStrike">
                          <a:solidFill>
                            <a:schemeClr val="dk1"/>
                          </a:solidFill>
                          <a:latin typeface="Arial"/>
                          <a:ea typeface="Arial"/>
                        </a:rPr>
                        <a:t>cuántos</a:t>
                      </a:r>
                      <a:r>
                        <a:rPr b="0" lang="en" sz="1400" spc="-1" strike="noStrike">
                          <a:solidFill>
                            <a:schemeClr val="dk1"/>
                          </a:solidFill>
                          <a:latin typeface="Arial"/>
                          <a:ea typeface="Arial"/>
                        </a:rPr>
                        <a:t> fueron </a:t>
                      </a:r>
                      <a:r>
                        <a:rPr b="1" lang="en" sz="1400" spc="-1" strike="noStrike">
                          <a:solidFill>
                            <a:schemeClr val="dk1"/>
                          </a:solidFill>
                          <a:latin typeface="Arial"/>
                          <a:ea typeface="Arial"/>
                        </a:rPr>
                        <a:t>predichos</a:t>
                      </a:r>
                      <a:r>
                        <a:rPr b="0" lang="en" sz="1400" spc="-1" strike="noStrike">
                          <a:solidFill>
                            <a:schemeClr val="dk1"/>
                          </a:solidFill>
                          <a:latin typeface="Arial"/>
                          <a:ea typeface="Arial"/>
                        </a:rPr>
                        <a:t>?”</a:t>
                      </a:r>
                      <a:endParaRPr b="0" lang="es-AR" sz="14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endParaRPr b="0" lang="es-AR" sz="18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822600">
                <a:tc>
                  <a:txBody>
                    <a:bodyPr lIns="91080" rIns="91080" tIns="91080" bIns="91080" anchor="ctr">
                      <a:noAutofit/>
                    </a:bodyPr>
                    <a:p>
                      <a:pPr>
                        <a:lnSpc>
                          <a:spcPct val="100000"/>
                        </a:lnSpc>
                        <a:tabLst>
                          <a:tab algn="l" pos="0"/>
                        </a:tabLst>
                      </a:pPr>
                      <a:r>
                        <a:rPr b="0" lang="en" sz="1900" spc="-1" strike="noStrike">
                          <a:solidFill>
                            <a:srgbClr val="000000"/>
                          </a:solidFill>
                          <a:latin typeface="Montserrat SemiBold"/>
                          <a:ea typeface="Montserrat SemiBold"/>
                        </a:rPr>
                        <a:t>F1 Score</a:t>
                      </a:r>
                      <a:endParaRPr b="0" lang="es-AR" sz="1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 sz="1400" spc="-1" strike="noStrike">
                          <a:solidFill>
                            <a:srgbClr val="000000"/>
                          </a:solidFill>
                          <a:latin typeface="Arial"/>
                          <a:ea typeface="Arial"/>
                        </a:rPr>
                        <a:t>una métrica que combina </a:t>
                      </a:r>
                      <a:r>
                        <a:rPr b="1" i="1" lang="en" sz="1400" spc="-1" strike="noStrike">
                          <a:solidFill>
                            <a:srgbClr val="000000"/>
                          </a:solidFill>
                          <a:latin typeface="Arial"/>
                          <a:ea typeface="Arial"/>
                        </a:rPr>
                        <a:t>precision</a:t>
                      </a:r>
                      <a:r>
                        <a:rPr b="0" lang="en" sz="1400" spc="-1" strike="noStrike">
                          <a:solidFill>
                            <a:srgbClr val="000000"/>
                          </a:solidFill>
                          <a:latin typeface="Arial"/>
                          <a:ea typeface="Arial"/>
                        </a:rPr>
                        <a:t> y </a:t>
                      </a:r>
                      <a:r>
                        <a:rPr b="1" i="1" lang="en" sz="1400" spc="-1" strike="noStrike">
                          <a:solidFill>
                            <a:srgbClr val="000000"/>
                          </a:solidFill>
                          <a:latin typeface="Arial"/>
                          <a:ea typeface="Arial"/>
                        </a:rPr>
                        <a:t>recall</a:t>
                      </a:r>
                      <a:r>
                        <a:rPr b="0" lang="en" sz="1400" spc="-1" strike="noStrike">
                          <a:solidFill>
                            <a:srgbClr val="000000"/>
                          </a:solidFill>
                          <a:latin typeface="Arial"/>
                          <a:ea typeface="Arial"/>
                        </a:rPr>
                        <a:t>, en un puntaje </a:t>
                      </a:r>
                      <a:r>
                        <a:rPr b="1" lang="en" sz="1400" spc="-1" strike="noStrike">
                          <a:solidFill>
                            <a:srgbClr val="000000"/>
                          </a:solidFill>
                          <a:latin typeface="Arial"/>
                          <a:ea typeface="Arial"/>
                        </a:rPr>
                        <a:t>combinado</a:t>
                      </a:r>
                      <a:endParaRPr b="0" lang="es-AR" sz="14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endParaRPr b="0" lang="es-AR" sz="1800" spc="-1" strike="noStrike">
                        <a:solidFill>
                          <a:srgbClr val="000000"/>
                        </a:solidFill>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139" name="Google Shape;321;p42"/>
          <p:cNvSpPr/>
          <p:nvPr/>
        </p:nvSpPr>
        <p:spPr>
          <a:xfrm>
            <a:off x="5736960" y="1695960"/>
            <a:ext cx="2535120" cy="39564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700" spc="-1" strike="noStrike">
                <a:solidFill>
                  <a:schemeClr val="dk1"/>
                </a:solidFill>
                <a:latin typeface="Oswald Light"/>
                <a:ea typeface="Oswald Light"/>
              </a:rPr>
              <a:t>positivos correctos </a:t>
            </a:r>
            <a:r>
              <a:rPr b="1" lang="en" sz="700" spc="-1" strike="noStrike">
                <a:solidFill>
                  <a:schemeClr val="dk1"/>
                </a:solidFill>
                <a:latin typeface="Oswald"/>
                <a:ea typeface="Oswald"/>
              </a:rPr>
              <a:t>+</a:t>
            </a:r>
            <a:r>
              <a:rPr b="0" lang="en" sz="700" spc="-1" strike="noStrike">
                <a:solidFill>
                  <a:schemeClr val="dk1"/>
                </a:solidFill>
                <a:latin typeface="Oswald Light"/>
                <a:ea typeface="Oswald Light"/>
              </a:rPr>
              <a:t> negativos correctos </a:t>
            </a:r>
            <a:r>
              <a:rPr b="1" lang="en" sz="700" spc="-1" strike="noStrike">
                <a:solidFill>
                  <a:schemeClr val="dk1"/>
                </a:solidFill>
                <a:latin typeface="Oswald"/>
                <a:ea typeface="Oswald"/>
              </a:rPr>
              <a:t>+</a:t>
            </a:r>
            <a:r>
              <a:rPr b="0" lang="en" sz="700" spc="-1" strike="noStrike">
                <a:solidFill>
                  <a:schemeClr val="dk1"/>
                </a:solidFill>
                <a:latin typeface="Oswald Light"/>
                <a:ea typeface="Oswald Light"/>
              </a:rPr>
              <a:t> falsos positivos </a:t>
            </a:r>
            <a:r>
              <a:rPr b="1" lang="en" sz="700" spc="-1" strike="noStrike">
                <a:solidFill>
                  <a:schemeClr val="dk1"/>
                </a:solidFill>
                <a:latin typeface="Oswald"/>
                <a:ea typeface="Oswald"/>
              </a:rPr>
              <a:t>+</a:t>
            </a:r>
            <a:r>
              <a:rPr b="0" lang="en" sz="700" spc="-1" strike="noStrike">
                <a:solidFill>
                  <a:schemeClr val="dk1"/>
                </a:solidFill>
                <a:latin typeface="Oswald Light"/>
                <a:ea typeface="Oswald Light"/>
              </a:rPr>
              <a:t> falsos negativos</a:t>
            </a:r>
            <a:endParaRPr b="0" lang="es-AR" sz="700" spc="-1" strike="noStrike">
              <a:solidFill>
                <a:srgbClr val="000000"/>
              </a:solidFill>
              <a:latin typeface="Arial"/>
            </a:endParaRPr>
          </a:p>
        </p:txBody>
      </p:sp>
      <p:sp>
        <p:nvSpPr>
          <p:cNvPr id="140" name="Google Shape;322;p42"/>
          <p:cNvSpPr/>
          <p:nvPr/>
        </p:nvSpPr>
        <p:spPr>
          <a:xfrm>
            <a:off x="5778360" y="1459800"/>
            <a:ext cx="2412720" cy="5180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100" spc="-1" strike="noStrike">
                <a:solidFill>
                  <a:schemeClr val="dk1"/>
                </a:solidFill>
                <a:latin typeface="Oswald Light"/>
                <a:ea typeface="Oswald Light"/>
              </a:rPr>
              <a:t>positivos correctos </a:t>
            </a:r>
            <a:r>
              <a:rPr b="1" lang="en" sz="1100" spc="-1" strike="noStrike">
                <a:solidFill>
                  <a:schemeClr val="dk1"/>
                </a:solidFill>
                <a:latin typeface="Oswald"/>
                <a:ea typeface="Oswald"/>
              </a:rPr>
              <a:t>+</a:t>
            </a:r>
            <a:r>
              <a:rPr b="0" lang="en" sz="1100" spc="-1" strike="noStrike">
                <a:solidFill>
                  <a:schemeClr val="dk1"/>
                </a:solidFill>
                <a:latin typeface="Oswald Light"/>
                <a:ea typeface="Oswald Light"/>
              </a:rPr>
              <a:t> negativos correctos</a:t>
            </a:r>
            <a:endParaRPr b="0" lang="es-AR" sz="1100" spc="-1" strike="noStrike">
              <a:solidFill>
                <a:srgbClr val="000000"/>
              </a:solidFill>
              <a:latin typeface="Arial"/>
            </a:endParaRPr>
          </a:p>
        </p:txBody>
      </p:sp>
      <p:cxnSp>
        <p:nvCxnSpPr>
          <p:cNvPr id="141" name="Google Shape;323;p42"/>
          <p:cNvCxnSpPr/>
          <p:nvPr/>
        </p:nvCxnSpPr>
        <p:spPr>
          <a:xfrm>
            <a:off x="5856480" y="1751400"/>
            <a:ext cx="2243160" cy="360"/>
          </a:xfrm>
          <a:prstGeom prst="straightConnector1">
            <a:avLst/>
          </a:prstGeom>
          <a:ln w="9525">
            <a:solidFill>
              <a:srgbClr val="000000"/>
            </a:solidFill>
            <a:round/>
          </a:ln>
        </p:spPr>
      </p:cxnSp>
      <p:sp>
        <p:nvSpPr>
          <p:cNvPr id="142" name="Google Shape;324;p42"/>
          <p:cNvSpPr/>
          <p:nvPr/>
        </p:nvSpPr>
        <p:spPr>
          <a:xfrm>
            <a:off x="5717160" y="2497680"/>
            <a:ext cx="2535120" cy="5180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100" spc="-1" strike="noStrike">
                <a:solidFill>
                  <a:schemeClr val="dk1"/>
                </a:solidFill>
                <a:latin typeface="Oswald Light"/>
                <a:ea typeface="Oswald Light"/>
              </a:rPr>
              <a:t>positivos correctos </a:t>
            </a:r>
            <a:r>
              <a:rPr b="1" lang="en" sz="1100" spc="-1" strike="noStrike">
                <a:solidFill>
                  <a:schemeClr val="dk1"/>
                </a:solidFill>
                <a:latin typeface="Oswald"/>
                <a:ea typeface="Oswald"/>
              </a:rPr>
              <a:t>+</a:t>
            </a:r>
            <a:r>
              <a:rPr b="0" lang="en" sz="1100" spc="-1" strike="noStrike">
                <a:solidFill>
                  <a:schemeClr val="dk1"/>
                </a:solidFill>
                <a:latin typeface="Oswald Light"/>
                <a:ea typeface="Oswald Light"/>
              </a:rPr>
              <a:t> falsos positivos</a:t>
            </a:r>
            <a:endParaRPr b="0" lang="es-AR" sz="1100" spc="-1" strike="noStrike">
              <a:solidFill>
                <a:srgbClr val="000000"/>
              </a:solidFill>
              <a:latin typeface="Arial"/>
            </a:endParaRPr>
          </a:p>
        </p:txBody>
      </p:sp>
      <p:sp>
        <p:nvSpPr>
          <p:cNvPr id="143" name="Google Shape;325;p42"/>
          <p:cNvSpPr/>
          <p:nvPr/>
        </p:nvSpPr>
        <p:spPr>
          <a:xfrm>
            <a:off x="5758560" y="2261160"/>
            <a:ext cx="2412720" cy="335880"/>
          </a:xfrm>
          <a:prstGeom prst="rect">
            <a:avLst/>
          </a:prstGeom>
          <a:noFill/>
          <a:ln w="0">
            <a:noFill/>
          </a:ln>
        </p:spPr>
        <p:style>
          <a:lnRef idx="0"/>
          <a:fillRef idx="0"/>
          <a:effectRef idx="0"/>
          <a:fontRef idx="minor"/>
        </p:style>
        <p:txBody>
          <a:bodyPr tIns="84240" bIns="84240" anchor="t">
            <a:spAutoFit/>
          </a:bodyPr>
          <a:p>
            <a:pPr algn="ctr">
              <a:lnSpc>
                <a:spcPct val="100000"/>
              </a:lnSpc>
              <a:tabLst>
                <a:tab algn="l" pos="0"/>
              </a:tabLst>
            </a:pPr>
            <a:r>
              <a:rPr b="0" lang="en" sz="1100" spc="-1" strike="noStrike">
                <a:solidFill>
                  <a:schemeClr val="dk1"/>
                </a:solidFill>
                <a:latin typeface="Oswald Light"/>
                <a:ea typeface="Oswald Light"/>
              </a:rPr>
              <a:t>positivos correctos</a:t>
            </a:r>
            <a:endParaRPr b="0" lang="es-AR" sz="1100" spc="-1" strike="noStrike">
              <a:solidFill>
                <a:srgbClr val="000000"/>
              </a:solidFill>
              <a:latin typeface="Arial"/>
            </a:endParaRPr>
          </a:p>
        </p:txBody>
      </p:sp>
      <p:cxnSp>
        <p:nvCxnSpPr>
          <p:cNvPr id="144" name="Google Shape;326;p42"/>
          <p:cNvCxnSpPr/>
          <p:nvPr/>
        </p:nvCxnSpPr>
        <p:spPr>
          <a:xfrm>
            <a:off x="5836680" y="2552760"/>
            <a:ext cx="2243160" cy="360"/>
          </a:xfrm>
          <a:prstGeom prst="straightConnector1">
            <a:avLst/>
          </a:prstGeom>
          <a:ln w="9525">
            <a:solidFill>
              <a:srgbClr val="000000"/>
            </a:solidFill>
            <a:round/>
          </a:ln>
        </p:spPr>
      </p:cxnSp>
      <p:sp>
        <p:nvSpPr>
          <p:cNvPr id="145" name="Google Shape;327;p42"/>
          <p:cNvSpPr/>
          <p:nvPr/>
        </p:nvSpPr>
        <p:spPr>
          <a:xfrm>
            <a:off x="5736960" y="3299040"/>
            <a:ext cx="2535120" cy="51804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100" spc="-1" strike="noStrike">
                <a:solidFill>
                  <a:schemeClr val="dk1"/>
                </a:solidFill>
                <a:latin typeface="Oswald Light"/>
                <a:ea typeface="Oswald Light"/>
              </a:rPr>
              <a:t>positivos correctos </a:t>
            </a:r>
            <a:r>
              <a:rPr b="1" lang="en" sz="1100" spc="-1" strike="noStrike">
                <a:solidFill>
                  <a:schemeClr val="dk1"/>
                </a:solidFill>
                <a:latin typeface="Oswald"/>
                <a:ea typeface="Oswald"/>
              </a:rPr>
              <a:t>+</a:t>
            </a:r>
            <a:r>
              <a:rPr b="0" lang="en" sz="1100" spc="-1" strike="noStrike">
                <a:solidFill>
                  <a:schemeClr val="dk1"/>
                </a:solidFill>
                <a:latin typeface="Oswald Light"/>
                <a:ea typeface="Oswald Light"/>
              </a:rPr>
              <a:t> falsos negativos</a:t>
            </a:r>
            <a:endParaRPr b="0" lang="es-AR" sz="1100" spc="-1" strike="noStrike">
              <a:solidFill>
                <a:srgbClr val="000000"/>
              </a:solidFill>
              <a:latin typeface="Arial"/>
            </a:endParaRPr>
          </a:p>
        </p:txBody>
      </p:sp>
      <p:sp>
        <p:nvSpPr>
          <p:cNvPr id="146" name="Google Shape;328;p42"/>
          <p:cNvSpPr/>
          <p:nvPr/>
        </p:nvSpPr>
        <p:spPr>
          <a:xfrm>
            <a:off x="5778360" y="3062880"/>
            <a:ext cx="2412720" cy="335880"/>
          </a:xfrm>
          <a:prstGeom prst="rect">
            <a:avLst/>
          </a:prstGeom>
          <a:noFill/>
          <a:ln w="0">
            <a:noFill/>
          </a:ln>
        </p:spPr>
        <p:style>
          <a:lnRef idx="0"/>
          <a:fillRef idx="0"/>
          <a:effectRef idx="0"/>
          <a:fontRef idx="minor"/>
        </p:style>
        <p:txBody>
          <a:bodyPr tIns="84240" bIns="84240" anchor="t">
            <a:spAutoFit/>
          </a:bodyPr>
          <a:p>
            <a:pPr algn="ctr">
              <a:lnSpc>
                <a:spcPct val="100000"/>
              </a:lnSpc>
              <a:tabLst>
                <a:tab algn="l" pos="0"/>
              </a:tabLst>
            </a:pPr>
            <a:r>
              <a:rPr b="0" lang="en" sz="1100" spc="-1" strike="noStrike">
                <a:solidFill>
                  <a:schemeClr val="dk1"/>
                </a:solidFill>
                <a:latin typeface="Oswald Light"/>
                <a:ea typeface="Oswald Light"/>
              </a:rPr>
              <a:t>positivos correctos</a:t>
            </a:r>
            <a:endParaRPr b="0" lang="es-AR" sz="1100" spc="-1" strike="noStrike">
              <a:solidFill>
                <a:srgbClr val="000000"/>
              </a:solidFill>
              <a:latin typeface="Arial"/>
            </a:endParaRPr>
          </a:p>
        </p:txBody>
      </p:sp>
      <p:cxnSp>
        <p:nvCxnSpPr>
          <p:cNvPr id="147" name="Google Shape;329;p42"/>
          <p:cNvCxnSpPr/>
          <p:nvPr/>
        </p:nvCxnSpPr>
        <p:spPr>
          <a:xfrm>
            <a:off x="5856480" y="3354120"/>
            <a:ext cx="2243160" cy="360"/>
          </a:xfrm>
          <a:prstGeom prst="straightConnector1">
            <a:avLst/>
          </a:prstGeom>
          <a:ln w="9525">
            <a:solidFill>
              <a:srgbClr val="000000"/>
            </a:solidFill>
            <a:round/>
          </a:ln>
        </p:spPr>
      </p:cxnSp>
      <p:sp>
        <p:nvSpPr>
          <p:cNvPr id="148" name="Google Shape;330;p42"/>
          <p:cNvSpPr/>
          <p:nvPr/>
        </p:nvSpPr>
        <p:spPr>
          <a:xfrm>
            <a:off x="5640840" y="4163040"/>
            <a:ext cx="2535120" cy="335880"/>
          </a:xfrm>
          <a:prstGeom prst="rect">
            <a:avLst/>
          </a:prstGeom>
          <a:noFill/>
          <a:ln w="0">
            <a:noFill/>
          </a:ln>
        </p:spPr>
        <p:style>
          <a:lnRef idx="0"/>
          <a:fillRef idx="0"/>
          <a:effectRef idx="0"/>
          <a:fontRef idx="minor"/>
        </p:style>
        <p:txBody>
          <a:bodyPr tIns="84240" bIns="84240" anchor="t">
            <a:spAutoFit/>
          </a:bodyPr>
          <a:p>
            <a:pPr algn="ctr">
              <a:lnSpc>
                <a:spcPct val="100000"/>
              </a:lnSpc>
              <a:tabLst>
                <a:tab algn="l" pos="0"/>
              </a:tabLst>
            </a:pPr>
            <a:r>
              <a:rPr b="0" i="1" lang="en" sz="1100" spc="-1" strike="noStrike">
                <a:solidFill>
                  <a:schemeClr val="dk1"/>
                </a:solidFill>
                <a:latin typeface="Oswald Light"/>
                <a:ea typeface="Oswald Light"/>
              </a:rPr>
              <a:t>          </a:t>
            </a:r>
            <a:r>
              <a:rPr b="0" i="1" lang="en" sz="1100" spc="-1" strike="noStrike">
                <a:solidFill>
                  <a:schemeClr val="dk1"/>
                </a:solidFill>
                <a:latin typeface="Oswald Light"/>
                <a:ea typeface="Oswald Light"/>
              </a:rPr>
              <a:t>precision</a:t>
            </a:r>
            <a:r>
              <a:rPr b="0" lang="en" sz="1100" spc="-1" strike="noStrike">
                <a:solidFill>
                  <a:schemeClr val="dk1"/>
                </a:solidFill>
                <a:latin typeface="Oswald Light"/>
                <a:ea typeface="Oswald Light"/>
              </a:rPr>
              <a:t> </a:t>
            </a:r>
            <a:r>
              <a:rPr b="1" lang="en" sz="1100" spc="-1" strike="noStrike">
                <a:solidFill>
                  <a:schemeClr val="dk1"/>
                </a:solidFill>
                <a:latin typeface="Oswald"/>
                <a:ea typeface="Oswald"/>
              </a:rPr>
              <a:t>+</a:t>
            </a:r>
            <a:r>
              <a:rPr b="0" lang="en" sz="1100" spc="-1" strike="noStrike">
                <a:solidFill>
                  <a:schemeClr val="dk1"/>
                </a:solidFill>
                <a:latin typeface="Oswald Light"/>
                <a:ea typeface="Oswald Light"/>
              </a:rPr>
              <a:t> </a:t>
            </a:r>
            <a:r>
              <a:rPr b="0" i="1" lang="en" sz="1100" spc="-1" strike="noStrike">
                <a:solidFill>
                  <a:schemeClr val="dk1"/>
                </a:solidFill>
                <a:latin typeface="Oswald Light"/>
                <a:ea typeface="Oswald Light"/>
              </a:rPr>
              <a:t>recall</a:t>
            </a:r>
            <a:endParaRPr b="0" lang="es-AR" sz="1100" spc="-1" strike="noStrike">
              <a:solidFill>
                <a:srgbClr val="000000"/>
              </a:solidFill>
              <a:latin typeface="Arial"/>
            </a:endParaRPr>
          </a:p>
        </p:txBody>
      </p:sp>
      <p:sp>
        <p:nvSpPr>
          <p:cNvPr id="149" name="Google Shape;331;p42"/>
          <p:cNvSpPr/>
          <p:nvPr/>
        </p:nvSpPr>
        <p:spPr>
          <a:xfrm>
            <a:off x="5682600" y="3926880"/>
            <a:ext cx="2412720" cy="335880"/>
          </a:xfrm>
          <a:prstGeom prst="rect">
            <a:avLst/>
          </a:prstGeom>
          <a:noFill/>
          <a:ln w="0">
            <a:noFill/>
          </a:ln>
        </p:spPr>
        <p:style>
          <a:lnRef idx="0"/>
          <a:fillRef idx="0"/>
          <a:effectRef idx="0"/>
          <a:fontRef idx="minor"/>
        </p:style>
        <p:txBody>
          <a:bodyPr tIns="84240" bIns="84240" anchor="t">
            <a:spAutoFit/>
          </a:bodyPr>
          <a:p>
            <a:pPr algn="ctr">
              <a:lnSpc>
                <a:spcPct val="100000"/>
              </a:lnSpc>
              <a:tabLst>
                <a:tab algn="l" pos="0"/>
              </a:tabLst>
            </a:pPr>
            <a:r>
              <a:rPr b="0" i="1" lang="en" sz="1100" spc="-1" strike="noStrike">
                <a:solidFill>
                  <a:schemeClr val="dk1"/>
                </a:solidFill>
                <a:latin typeface="Oswald Light"/>
                <a:ea typeface="Oswald Light"/>
              </a:rPr>
              <a:t>            </a:t>
            </a:r>
            <a:r>
              <a:rPr b="0" i="1" lang="en" sz="1100" spc="-1" strike="noStrike">
                <a:solidFill>
                  <a:schemeClr val="dk1"/>
                </a:solidFill>
                <a:latin typeface="Oswald Light"/>
                <a:ea typeface="Oswald Light"/>
              </a:rPr>
              <a:t>precision</a:t>
            </a:r>
            <a:r>
              <a:rPr b="0" lang="en" sz="1100" spc="-1" strike="noStrike">
                <a:solidFill>
                  <a:schemeClr val="dk1"/>
                </a:solidFill>
                <a:latin typeface="Oswald Light"/>
                <a:ea typeface="Oswald Light"/>
              </a:rPr>
              <a:t> </a:t>
            </a:r>
            <a:r>
              <a:rPr b="1" lang="en" sz="1100" spc="-1" strike="noStrike">
                <a:solidFill>
                  <a:schemeClr val="dk1"/>
                </a:solidFill>
                <a:latin typeface="Oswald"/>
                <a:ea typeface="Oswald"/>
              </a:rPr>
              <a:t>×</a:t>
            </a:r>
            <a:r>
              <a:rPr b="0" lang="en" sz="1100" spc="-1" strike="noStrike">
                <a:solidFill>
                  <a:schemeClr val="dk1"/>
                </a:solidFill>
                <a:latin typeface="Oswald Light"/>
                <a:ea typeface="Oswald Light"/>
              </a:rPr>
              <a:t> </a:t>
            </a:r>
            <a:r>
              <a:rPr b="0" i="1" lang="en" sz="1100" spc="-1" strike="noStrike">
                <a:solidFill>
                  <a:schemeClr val="dk1"/>
                </a:solidFill>
                <a:latin typeface="Oswald Light"/>
                <a:ea typeface="Oswald Light"/>
              </a:rPr>
              <a:t>recall</a:t>
            </a:r>
            <a:endParaRPr b="0" lang="es-AR" sz="1100" spc="-1" strike="noStrike">
              <a:solidFill>
                <a:srgbClr val="000000"/>
              </a:solidFill>
              <a:latin typeface="Arial"/>
            </a:endParaRPr>
          </a:p>
        </p:txBody>
      </p:sp>
      <p:cxnSp>
        <p:nvCxnSpPr>
          <p:cNvPr id="150" name="Google Shape;332;p42"/>
          <p:cNvCxnSpPr/>
          <p:nvPr/>
        </p:nvCxnSpPr>
        <p:spPr>
          <a:xfrm flipV="1">
            <a:off x="6562440" y="4215600"/>
            <a:ext cx="1073520" cy="7560"/>
          </a:xfrm>
          <a:prstGeom prst="straightConnector1">
            <a:avLst/>
          </a:prstGeom>
          <a:ln w="9525">
            <a:solidFill>
              <a:srgbClr val="000000"/>
            </a:solidFill>
            <a:round/>
          </a:ln>
        </p:spPr>
      </p:cxnSp>
      <p:sp>
        <p:nvSpPr>
          <p:cNvPr id="151" name="Google Shape;333;p42"/>
          <p:cNvSpPr/>
          <p:nvPr/>
        </p:nvSpPr>
        <p:spPr>
          <a:xfrm>
            <a:off x="6154200" y="4114440"/>
            <a:ext cx="463320" cy="23760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1100" spc="-1" strike="noStrike">
                <a:solidFill>
                  <a:srgbClr val="000000"/>
                </a:solidFill>
                <a:latin typeface="Oswald Light"/>
                <a:ea typeface="Oswald Light"/>
              </a:rPr>
              <a:t>2 </a:t>
            </a:r>
            <a:r>
              <a:rPr b="1" lang="en" sz="1100" spc="-1" strike="noStrike">
                <a:solidFill>
                  <a:schemeClr val="dk1"/>
                </a:solidFill>
                <a:latin typeface="Oswald"/>
                <a:ea typeface="Oswald"/>
              </a:rPr>
              <a:t>×</a:t>
            </a:r>
            <a:r>
              <a:rPr b="0" lang="en" sz="1100" spc="-1" strike="noStrike">
                <a:solidFill>
                  <a:srgbClr val="000000"/>
                </a:solidFill>
                <a:latin typeface="Oswald Light"/>
                <a:ea typeface="Oswald Light"/>
              </a:rPr>
              <a:t> </a:t>
            </a:r>
            <a:endParaRPr b="0" lang="es-A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52" name="Google Shape;338;p43"/>
          <p:cNvGraphicFramePr/>
          <p:nvPr/>
        </p:nvGraphicFramePr>
        <p:xfrm>
          <a:off x="2236320" y="534240"/>
          <a:ext cx="4559760" cy="4441320"/>
        </p:xfrm>
        <a:graphic>
          <a:graphicData uri="http://schemas.openxmlformats.org/drawingml/2006/table">
            <a:tbl>
              <a:tblPr/>
              <a:tblGrid>
                <a:gridCol w="1519920"/>
                <a:gridCol w="1519920"/>
                <a:gridCol w="1519920"/>
              </a:tblGrid>
              <a:tr h="1480320">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ffffff"/>
                      </a:solidFill>
                      <a:prstDash val="solid"/>
                    </a:lnL>
                    <a:lnR w="9360">
                      <a:solidFill>
                        <a:srgbClr val="999999"/>
                      </a:solidFill>
                      <a:prstDash val="solid"/>
                    </a:lnR>
                    <a:lnT w="9360">
                      <a:solidFill>
                        <a:srgbClr val="ffffff"/>
                      </a:solidFill>
                      <a:prstDash val="solid"/>
                    </a:lnT>
                    <a:lnB w="9360">
                      <a:solidFill>
                        <a:srgbClr val="b7b7b7"/>
                      </a:solidFill>
                      <a:prstDash val="solid"/>
                    </a:lnB>
                    <a:noFill/>
                  </a:tcPr>
                </a:tc>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BASURAL</a:t>
                      </a:r>
                      <a:endParaRPr b="0" lang="es-AR" sz="1400" spc="-1" strike="noStrike">
                        <a:solidFill>
                          <a:srgbClr val="000000"/>
                        </a:solidFill>
                        <a:latin typeface="Arial"/>
                      </a:endParaRPr>
                    </a:p>
                  </a:txBody>
                  <a:tcPr anchor="ctr" marL="91080" marR="91080">
                    <a:lnL w="9360">
                      <a:solidFill>
                        <a:srgbClr val="999999"/>
                      </a:solidFill>
                      <a:prstDash val="solid"/>
                    </a:lnL>
                    <a:lnR w="9360">
                      <a:solidFill>
                        <a:srgbClr val="999999"/>
                      </a:solidFill>
                      <a:prstDash val="solid"/>
                    </a:lnR>
                    <a:lnT w="9360">
                      <a:solidFill>
                        <a:srgbClr val="999999"/>
                      </a:solidFill>
                      <a:prstDash val="solid"/>
                    </a:lnT>
                    <a:lnB w="9360">
                      <a:solidFill>
                        <a:srgbClr val="999999"/>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NO</a:t>
                      </a:r>
                      <a:br>
                        <a:rPr sz="1400"/>
                      </a:br>
                      <a:r>
                        <a:rPr b="1" lang="en" sz="1400" spc="-1" strike="noStrike">
                          <a:solidFill>
                            <a:schemeClr val="lt1"/>
                          </a:solidFill>
                          <a:latin typeface="Overpass"/>
                          <a:ea typeface="Overpass"/>
                        </a:rPr>
                        <a:t>BASURAL</a:t>
                      </a:r>
                      <a:endParaRPr b="0" lang="es-AR" sz="1400" spc="-1" strike="noStrike">
                        <a:solidFill>
                          <a:srgbClr val="ffffff"/>
                        </a:solidFill>
                        <a:latin typeface="Arial"/>
                      </a:endParaRPr>
                    </a:p>
                  </a:txBody>
                  <a:tcPr anchor="ctr" marL="91080" marR="91080">
                    <a:lnL w="9360">
                      <a:solidFill>
                        <a:srgbClr val="999999"/>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r>
              <a:tr h="148032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BASURAL</a:t>
                      </a:r>
                      <a:endParaRPr b="0" lang="es-AR" sz="1400" spc="-1" strike="noStrike">
                        <a:solidFill>
                          <a:srgbClr val="000000"/>
                        </a:solidFill>
                        <a:latin typeface="Arial"/>
                      </a:endParaRPr>
                    </a:p>
                  </a:txBody>
                  <a:tcPr anchor="ctr" marL="91080" marR="91080">
                    <a:lnL w="9360">
                      <a:solidFill>
                        <a:srgbClr val="b7b7b7"/>
                      </a:solidFill>
                      <a:prstDash val="solid"/>
                    </a:lnL>
                    <a:lnR w="9360">
                      <a:solidFill>
                        <a:srgbClr val="b7b7b7"/>
                      </a:solidFill>
                      <a:prstDash val="solid"/>
                    </a:lnR>
                    <a:lnT w="9360">
                      <a:solidFill>
                        <a:srgbClr val="b7b7b7"/>
                      </a:solidFill>
                      <a:prstDash val="solid"/>
                    </a:lnT>
                    <a:lnB w="9360">
                      <a:solidFill>
                        <a:srgbClr val="b7b7b7"/>
                      </a:solidFill>
                      <a:prstDash val="solid"/>
                    </a:lnB>
                    <a:solidFill>
                      <a:srgbClr val="b6d7a8"/>
                    </a:solid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b7b7b7"/>
                      </a:solidFill>
                      <a:prstDash val="solid"/>
                    </a:lnL>
                    <a:lnR w="9360">
                      <a:solidFill>
                        <a:srgbClr val="b7b7b7"/>
                      </a:solidFill>
                      <a:prstDash val="solid"/>
                    </a:lnR>
                    <a:lnT w="9360">
                      <a:solidFill>
                        <a:srgbClr val="999999"/>
                      </a:solidFill>
                      <a:prstDash val="solid"/>
                    </a:lnT>
                    <a:lnB w="9360">
                      <a:solidFill>
                        <a:srgbClr val="999999"/>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148032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NO</a:t>
                      </a:r>
                      <a:br>
                        <a:rPr sz="1400"/>
                      </a:br>
                      <a:r>
                        <a:rPr b="1" lang="en" sz="1400" spc="-1" strike="noStrike">
                          <a:solidFill>
                            <a:schemeClr val="lt1"/>
                          </a:solidFill>
                          <a:latin typeface="Overpass"/>
                          <a:ea typeface="Overpass"/>
                        </a:rPr>
                        <a:t>BASURAL</a:t>
                      </a:r>
                      <a:endParaRPr b="0" lang="es-AR" sz="1400" spc="-1" strike="noStrike">
                        <a:solidFill>
                          <a:srgbClr val="ffffff"/>
                        </a:solidFill>
                        <a:latin typeface="Arial"/>
                      </a:endParaRPr>
                    </a:p>
                    <a:p>
                      <a:pPr>
                        <a:lnSpc>
                          <a:spcPct val="100000"/>
                        </a:lnSpc>
                        <a:tabLst>
                          <a:tab algn="l" pos="0"/>
                        </a:tabLst>
                      </a:pPr>
                      <a:endParaRPr b="0" lang="es-AR" sz="14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b7b7b7"/>
                      </a:solidFill>
                      <a:prstDash val="solid"/>
                    </a:lnT>
                    <a:lnB w="9360">
                      <a:solidFill>
                        <a:srgbClr val="9e9e9e"/>
                      </a:solidFill>
                      <a:prstDash val="solid"/>
                    </a:lnB>
                    <a:solidFill>
                      <a:srgbClr val="dd7e6b"/>
                    </a:solid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153" name="Google Shape;339;p43"/>
          <p:cNvSpPr/>
          <p:nvPr/>
        </p:nvSpPr>
        <p:spPr>
          <a:xfrm>
            <a:off x="4200480" y="91440"/>
            <a:ext cx="2304720" cy="5191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2100" spc="-1" strike="noStrike">
                <a:solidFill>
                  <a:srgbClr val="000000"/>
                </a:solidFill>
                <a:latin typeface="Overpass"/>
                <a:ea typeface="Overpass"/>
              </a:rPr>
              <a:t>Predicción</a:t>
            </a:r>
            <a:endParaRPr b="0" lang="es-AR" sz="2100" spc="-1" strike="noStrike">
              <a:solidFill>
                <a:srgbClr val="000000"/>
              </a:solidFill>
              <a:latin typeface="Arial"/>
            </a:endParaRPr>
          </a:p>
        </p:txBody>
      </p:sp>
      <p:sp>
        <p:nvSpPr>
          <p:cNvPr id="154" name="Google Shape;340;p43"/>
          <p:cNvSpPr/>
          <p:nvPr/>
        </p:nvSpPr>
        <p:spPr>
          <a:xfrm>
            <a:off x="852120" y="3236040"/>
            <a:ext cx="1383840" cy="5191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2100" spc="-1" strike="noStrike">
                <a:solidFill>
                  <a:srgbClr val="000000"/>
                </a:solidFill>
                <a:latin typeface="Overpass"/>
                <a:ea typeface="Overpass"/>
              </a:rPr>
              <a:t>Realidad</a:t>
            </a:r>
            <a:endParaRPr b="0" lang="es-AR" sz="2100" spc="-1" strike="noStrike">
              <a:solidFill>
                <a:srgbClr val="000000"/>
              </a:solidFill>
              <a:latin typeface="Arial"/>
            </a:endParaRPr>
          </a:p>
        </p:txBody>
      </p:sp>
      <p:graphicFrame>
        <p:nvGraphicFramePr>
          <p:cNvPr id="155" name="Google Shape;341;p43"/>
          <p:cNvGraphicFramePr/>
          <p:nvPr/>
        </p:nvGraphicFramePr>
        <p:xfrm>
          <a:off x="7016760" y="534240"/>
          <a:ext cx="1893960" cy="1642320"/>
        </p:xfrm>
        <a:graphic>
          <a:graphicData uri="http://schemas.openxmlformats.org/drawingml/2006/table">
            <a:tbl>
              <a:tblPr/>
              <a:tblGrid>
                <a:gridCol w="1341720"/>
                <a:gridCol w="552240"/>
              </a:tblGrid>
              <a:tr h="370080">
                <a:tc>
                  <a:txBody>
                    <a:bodyPr lIns="91080" rIns="91080" tIns="91080" bIns="91080" anchor="ctr">
                      <a:noAutofit/>
                    </a:bodyPr>
                    <a:p>
                      <a:pPr algn="ctr">
                        <a:lnSpc>
                          <a:spcPct val="100000"/>
                        </a:lnSpc>
                        <a:tabLst>
                          <a:tab algn="l" pos="0"/>
                        </a:tabLst>
                      </a:pPr>
                      <a:r>
                        <a:rPr b="1" lang="en" sz="900" spc="-1" strike="noStrike">
                          <a:solidFill>
                            <a:schemeClr val="lt1"/>
                          </a:solidFill>
                          <a:latin typeface="Overpass"/>
                          <a:ea typeface="Overpass"/>
                        </a:rPr>
                        <a:t>positivos correctos</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3</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chemeClr val="lt1"/>
                          </a:solidFill>
                          <a:latin typeface="Overpass"/>
                          <a:ea typeface="Overpass"/>
                        </a:rPr>
                        <a:t>negativos correctos</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2</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rgbClr val="ffffff"/>
                          </a:solidFill>
                          <a:latin typeface="Overpass"/>
                          <a:ea typeface="Overpass"/>
                        </a:rPr>
                        <a:t>falsos positivos</a:t>
                      </a:r>
                      <a:endParaRPr b="0" lang="es-AR" sz="9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1</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rgbClr val="ffffff"/>
                          </a:solidFill>
                          <a:latin typeface="Overpass"/>
                          <a:ea typeface="Overpass"/>
                        </a:rPr>
                        <a:t>falsos negativos</a:t>
                      </a:r>
                      <a:endParaRPr b="0" lang="es-AR" sz="9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0</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pic>
        <p:nvPicPr>
          <p:cNvPr id="156" name="Google Shape;342;p43" descr=""/>
          <p:cNvPicPr/>
          <p:nvPr/>
        </p:nvPicPr>
        <p:blipFill>
          <a:blip r:embed="rId1"/>
          <a:stretch/>
        </p:blipFill>
        <p:spPr>
          <a:xfrm>
            <a:off x="4530600" y="2803320"/>
            <a:ext cx="626400" cy="625320"/>
          </a:xfrm>
          <a:prstGeom prst="rect">
            <a:avLst/>
          </a:prstGeom>
          <a:ln w="0">
            <a:noFill/>
          </a:ln>
        </p:spPr>
      </p:pic>
      <p:pic>
        <p:nvPicPr>
          <p:cNvPr id="157" name="Google Shape;343;p43" descr=""/>
          <p:cNvPicPr/>
          <p:nvPr/>
        </p:nvPicPr>
        <p:blipFill>
          <a:blip r:embed="rId2"/>
          <a:stretch/>
        </p:blipFill>
        <p:spPr>
          <a:xfrm>
            <a:off x="3818520" y="2442600"/>
            <a:ext cx="626400" cy="625320"/>
          </a:xfrm>
          <a:prstGeom prst="rect">
            <a:avLst/>
          </a:prstGeom>
          <a:ln w="0">
            <a:noFill/>
          </a:ln>
        </p:spPr>
      </p:pic>
      <p:pic>
        <p:nvPicPr>
          <p:cNvPr id="158" name="Google Shape;344;p43" descr=""/>
          <p:cNvPicPr/>
          <p:nvPr/>
        </p:nvPicPr>
        <p:blipFill>
          <a:blip r:embed="rId3"/>
          <a:stretch/>
        </p:blipFill>
        <p:spPr>
          <a:xfrm>
            <a:off x="4599720" y="2094120"/>
            <a:ext cx="626400" cy="625320"/>
          </a:xfrm>
          <a:prstGeom prst="rect">
            <a:avLst/>
          </a:prstGeom>
          <a:ln w="0">
            <a:noFill/>
          </a:ln>
        </p:spPr>
      </p:pic>
      <p:pic>
        <p:nvPicPr>
          <p:cNvPr id="159" name="Google Shape;345;p43" descr=""/>
          <p:cNvPicPr/>
          <p:nvPr/>
        </p:nvPicPr>
        <p:blipFill>
          <a:blip r:embed="rId4"/>
          <a:stretch/>
        </p:blipFill>
        <p:spPr>
          <a:xfrm>
            <a:off x="5319720" y="4284000"/>
            <a:ext cx="626400" cy="625320"/>
          </a:xfrm>
          <a:prstGeom prst="rect">
            <a:avLst/>
          </a:prstGeom>
          <a:ln w="0">
            <a:noFill/>
          </a:ln>
        </p:spPr>
      </p:pic>
      <p:pic>
        <p:nvPicPr>
          <p:cNvPr id="160" name="Google Shape;346;p43" descr=""/>
          <p:cNvPicPr/>
          <p:nvPr/>
        </p:nvPicPr>
        <p:blipFill>
          <a:blip r:embed="rId5"/>
          <a:stretch/>
        </p:blipFill>
        <p:spPr>
          <a:xfrm>
            <a:off x="4202640" y="3961800"/>
            <a:ext cx="626400" cy="625320"/>
          </a:xfrm>
          <a:prstGeom prst="rect">
            <a:avLst/>
          </a:prstGeom>
          <a:ln w="0">
            <a:noFill/>
          </a:ln>
        </p:spPr>
      </p:pic>
      <p:pic>
        <p:nvPicPr>
          <p:cNvPr id="161" name="Google Shape;347;p43" descr=""/>
          <p:cNvPicPr/>
          <p:nvPr/>
        </p:nvPicPr>
        <p:blipFill>
          <a:blip r:embed="rId6"/>
          <a:stretch/>
        </p:blipFill>
        <p:spPr>
          <a:xfrm>
            <a:off x="5423400" y="3561120"/>
            <a:ext cx="626400" cy="625320"/>
          </a:xfrm>
          <a:prstGeom prst="rect">
            <a:avLst/>
          </a:prstGeom>
          <a:ln w="0">
            <a:noFill/>
          </a:ln>
        </p:spPr>
      </p:pic>
      <p:sp>
        <p:nvSpPr>
          <p:cNvPr id="162" name="Google Shape;348;p43"/>
          <p:cNvSpPr/>
          <p:nvPr/>
        </p:nvSpPr>
        <p:spPr>
          <a:xfrm>
            <a:off x="733680" y="325440"/>
            <a:ext cx="2304720" cy="98964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2150" spc="-1" strike="noStrike">
                <a:solidFill>
                  <a:srgbClr val="000000"/>
                </a:solidFill>
                <a:latin typeface="Montserrat"/>
                <a:ea typeface="Montserrat"/>
              </a:rPr>
              <a:t>Clasificación imperfecta</a:t>
            </a:r>
            <a:endParaRPr b="0" lang="es-AR" sz="2150" spc="-1" strike="noStrike">
              <a:solidFill>
                <a:srgbClr val="000000"/>
              </a:solidFill>
              <a:latin typeface="Arial"/>
            </a:endParaRPr>
          </a:p>
          <a:p>
            <a:pPr>
              <a:lnSpc>
                <a:spcPct val="100000"/>
              </a:lnSpc>
              <a:tabLst>
                <a:tab algn="l" pos="0"/>
              </a:tabLst>
            </a:pPr>
            <a:endParaRPr b="0" lang="es-AR" sz="800" spc="-1" strike="noStrike">
              <a:solidFill>
                <a:srgbClr val="000000"/>
              </a:solidFill>
              <a:latin typeface="Arial"/>
            </a:endParaRPr>
          </a:p>
          <a:p>
            <a:pPr>
              <a:lnSpc>
                <a:spcPct val="100000"/>
              </a:lnSpc>
              <a:tabLst>
                <a:tab algn="l" pos="0"/>
              </a:tabLst>
            </a:pPr>
            <a:r>
              <a:rPr b="1" lang="en" sz="1500" spc="-1" strike="noStrike">
                <a:solidFill>
                  <a:srgbClr val="000000"/>
                </a:solidFill>
                <a:latin typeface="Montserrat"/>
                <a:ea typeface="Montserrat"/>
              </a:rPr>
              <a:t>¿cómo medimos su calidad?</a:t>
            </a:r>
            <a:endParaRPr b="0" lang="es-AR" sz="1500" spc="-1" strike="noStrike">
              <a:solidFill>
                <a:srgbClr val="000000"/>
              </a:solidFill>
              <a:latin typeface="Arial"/>
            </a:endParaRPr>
          </a:p>
        </p:txBody>
      </p:sp>
      <p:graphicFrame>
        <p:nvGraphicFramePr>
          <p:cNvPr id="163" name="Google Shape;349;p43"/>
          <p:cNvGraphicFramePr/>
          <p:nvPr/>
        </p:nvGraphicFramePr>
        <p:xfrm>
          <a:off x="7016760" y="2802960"/>
          <a:ext cx="1893960" cy="1753920"/>
        </p:xfrm>
        <a:graphic>
          <a:graphicData uri="http://schemas.openxmlformats.org/drawingml/2006/table">
            <a:tbl>
              <a:tblPr/>
              <a:tblGrid>
                <a:gridCol w="751680"/>
                <a:gridCol w="469440"/>
                <a:gridCol w="673200"/>
              </a:tblGrid>
              <a:tr h="330120">
                <a:tc>
                  <a:txBody>
                    <a:bodyPr lIns="91080" rIns="91080" tIns="91080" bIns="91080" anchor="ctr">
                      <a:noAutofit/>
                    </a:bodyPr>
                    <a:p>
                      <a:pPr>
                        <a:lnSpc>
                          <a:spcPct val="100000"/>
                        </a:lnSpc>
                        <a:tabLst>
                          <a:tab algn="l" pos="0"/>
                        </a:tabLst>
                      </a:pPr>
                      <a:r>
                        <a:rPr b="0" lang="en" sz="900" spc="-1" strike="noStrike">
                          <a:solidFill>
                            <a:schemeClr val="dk1"/>
                          </a:solidFill>
                          <a:latin typeface="Montserrat SemiBold"/>
                          <a:ea typeface="Montserrat SemiBold"/>
                        </a:rPr>
                        <a:t>Accuracy</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ctr">
                        <a:lnSpc>
                          <a:spcPct val="100000"/>
                        </a:lnSpc>
                        <a:tabLst>
                          <a:tab algn="l" pos="0"/>
                        </a:tabLst>
                      </a:pPr>
                      <a:r>
                        <a:rPr b="1" lang="en" sz="800" spc="-1" strike="noStrike">
                          <a:solidFill>
                            <a:srgbClr val="000000"/>
                          </a:solidFill>
                          <a:latin typeface="Arial"/>
                          <a:ea typeface="Arial"/>
                        </a:rPr>
                        <a:t>83%</a:t>
                      </a:r>
                      <a:endParaRPr b="0" lang="es-AR" sz="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nSpc>
                          <a:spcPct val="100000"/>
                        </a:lnSpc>
                        <a:tabLst>
                          <a:tab algn="l" pos="0"/>
                        </a:tabLst>
                      </a:pPr>
                      <a:r>
                        <a:rPr b="0" lang="en" sz="900" spc="-1" strike="noStrike">
                          <a:solidFill>
                            <a:srgbClr val="000000"/>
                          </a:solidFill>
                          <a:latin typeface="Montserrat SemiBold"/>
                          <a:ea typeface="Montserrat SemiBold"/>
                        </a:rPr>
                        <a:t>Precision</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ctr">
                        <a:lnSpc>
                          <a:spcPct val="100000"/>
                        </a:lnSpc>
                        <a:tabLst>
                          <a:tab algn="l" pos="0"/>
                        </a:tabLst>
                      </a:pPr>
                      <a:r>
                        <a:rPr b="1" lang="en" sz="800" spc="-1" strike="noStrike">
                          <a:solidFill>
                            <a:srgbClr val="000000"/>
                          </a:solidFill>
                          <a:latin typeface="Arial"/>
                          <a:ea typeface="Arial"/>
                        </a:rPr>
                        <a:t>75%</a:t>
                      </a:r>
                      <a:endParaRPr b="0" lang="es-AR" sz="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nSpc>
                          <a:spcPct val="100000"/>
                        </a:lnSpc>
                        <a:tabLst>
                          <a:tab algn="l" pos="0"/>
                        </a:tabLst>
                      </a:pPr>
                      <a:r>
                        <a:rPr b="0" lang="en" sz="900" spc="-1" strike="noStrike">
                          <a:solidFill>
                            <a:srgbClr val="000000"/>
                          </a:solidFill>
                          <a:latin typeface="Montserrat SemiBold"/>
                          <a:ea typeface="Montserrat SemiBold"/>
                        </a:rPr>
                        <a:t>Recall</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ctr">
                        <a:lnSpc>
                          <a:spcPct val="100000"/>
                        </a:lnSpc>
                        <a:tabLst>
                          <a:tab algn="l" pos="0"/>
                        </a:tabLst>
                      </a:pPr>
                      <a:r>
                        <a:rPr b="1" lang="en" sz="800" spc="-1" strike="noStrike">
                          <a:solidFill>
                            <a:srgbClr val="000000"/>
                          </a:solidFill>
                          <a:latin typeface="Arial"/>
                          <a:ea typeface="Arial"/>
                        </a:rPr>
                        <a:t>100%</a:t>
                      </a:r>
                      <a:endParaRPr b="0" lang="es-AR" sz="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nSpc>
                          <a:spcPct val="100000"/>
                        </a:lnSpc>
                        <a:tabLst>
                          <a:tab algn="l" pos="0"/>
                        </a:tabLst>
                      </a:pPr>
                      <a:r>
                        <a:rPr b="0" lang="en" sz="900" spc="-1" strike="noStrike">
                          <a:solidFill>
                            <a:srgbClr val="000000"/>
                          </a:solidFill>
                          <a:latin typeface="Montserrat SemiBold"/>
                          <a:ea typeface="Montserrat SemiBold"/>
                        </a:rPr>
                        <a:t>F1 Score</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ctr">
                        <a:lnSpc>
                          <a:spcPct val="100000"/>
                        </a:lnSpc>
                        <a:tabLst>
                          <a:tab algn="l" pos="0"/>
                        </a:tabLst>
                      </a:pPr>
                      <a:r>
                        <a:rPr b="1" lang="en" sz="800" spc="-1" strike="noStrike">
                          <a:solidFill>
                            <a:srgbClr val="000000"/>
                          </a:solidFill>
                          <a:latin typeface="Arial"/>
                          <a:ea typeface="Arial"/>
                        </a:rPr>
                        <a:t>86%</a:t>
                      </a:r>
                      <a:endParaRPr b="0" lang="es-AR" sz="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164" name="Google Shape;350;p43"/>
          <p:cNvSpPr/>
          <p:nvPr/>
        </p:nvSpPr>
        <p:spPr>
          <a:xfrm>
            <a:off x="8168760" y="2860200"/>
            <a:ext cx="809640" cy="228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800" spc="-1" strike="noStrike">
                <a:solidFill>
                  <a:srgbClr val="000000"/>
                </a:solidFill>
                <a:latin typeface="Arial"/>
                <a:ea typeface="Arial"/>
              </a:rPr>
              <a:t>3 + 2</a:t>
            </a:r>
            <a:endParaRPr b="0" lang="es-AR" sz="800" spc="-1" strike="noStrike">
              <a:solidFill>
                <a:srgbClr val="000000"/>
              </a:solidFill>
              <a:latin typeface="Arial"/>
            </a:endParaRPr>
          </a:p>
          <a:p>
            <a:pPr algn="ctr">
              <a:lnSpc>
                <a:spcPct val="100000"/>
              </a:lnSpc>
              <a:tabLst>
                <a:tab algn="l" pos="0"/>
              </a:tabLst>
            </a:pPr>
            <a:r>
              <a:rPr b="0" lang="en" sz="800" spc="-1" strike="noStrike">
                <a:solidFill>
                  <a:srgbClr val="000000"/>
                </a:solidFill>
                <a:latin typeface="Arial"/>
                <a:ea typeface="Arial"/>
              </a:rPr>
              <a:t>3 + 2 + 1 + 0</a:t>
            </a:r>
            <a:endParaRPr b="0" lang="es-AR" sz="800" spc="-1" strike="noStrike">
              <a:solidFill>
                <a:srgbClr val="000000"/>
              </a:solidFill>
              <a:latin typeface="Arial"/>
            </a:endParaRPr>
          </a:p>
        </p:txBody>
      </p:sp>
      <p:cxnSp>
        <p:nvCxnSpPr>
          <p:cNvPr id="165" name="Google Shape;351;p43"/>
          <p:cNvCxnSpPr/>
          <p:nvPr/>
        </p:nvCxnSpPr>
        <p:spPr>
          <a:xfrm flipV="1">
            <a:off x="8272080" y="2971800"/>
            <a:ext cx="603000" cy="5400"/>
          </a:xfrm>
          <a:prstGeom prst="straightConnector1">
            <a:avLst/>
          </a:prstGeom>
          <a:ln w="9525">
            <a:solidFill>
              <a:srgbClr val="595959"/>
            </a:solidFill>
            <a:round/>
          </a:ln>
        </p:spPr>
      </p:cxnSp>
      <p:sp>
        <p:nvSpPr>
          <p:cNvPr id="166" name="Google Shape;352;p43"/>
          <p:cNvSpPr/>
          <p:nvPr/>
        </p:nvSpPr>
        <p:spPr>
          <a:xfrm>
            <a:off x="8161560" y="3192480"/>
            <a:ext cx="809640" cy="228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800" spc="-1" strike="noStrike">
                <a:solidFill>
                  <a:srgbClr val="000000"/>
                </a:solidFill>
                <a:latin typeface="Arial"/>
                <a:ea typeface="Arial"/>
              </a:rPr>
              <a:t>3</a:t>
            </a:r>
            <a:endParaRPr b="0" lang="es-AR" sz="800" spc="-1" strike="noStrike">
              <a:solidFill>
                <a:srgbClr val="000000"/>
              </a:solidFill>
              <a:latin typeface="Arial"/>
            </a:endParaRPr>
          </a:p>
          <a:p>
            <a:pPr algn="ctr">
              <a:lnSpc>
                <a:spcPct val="100000"/>
              </a:lnSpc>
              <a:tabLst>
                <a:tab algn="l" pos="0"/>
              </a:tabLst>
            </a:pPr>
            <a:r>
              <a:rPr b="0" lang="en" sz="800" spc="-1" strike="noStrike">
                <a:solidFill>
                  <a:srgbClr val="000000"/>
                </a:solidFill>
                <a:latin typeface="Arial"/>
                <a:ea typeface="Arial"/>
              </a:rPr>
              <a:t>3 + 1</a:t>
            </a:r>
            <a:endParaRPr b="0" lang="es-AR" sz="800" spc="-1" strike="noStrike">
              <a:solidFill>
                <a:srgbClr val="000000"/>
              </a:solidFill>
              <a:latin typeface="Arial"/>
            </a:endParaRPr>
          </a:p>
        </p:txBody>
      </p:sp>
      <p:cxnSp>
        <p:nvCxnSpPr>
          <p:cNvPr id="167" name="Google Shape;353;p43"/>
          <p:cNvCxnSpPr/>
          <p:nvPr/>
        </p:nvCxnSpPr>
        <p:spPr>
          <a:xfrm flipV="1">
            <a:off x="8265240" y="3304080"/>
            <a:ext cx="603000" cy="5400"/>
          </a:xfrm>
          <a:prstGeom prst="straightConnector1">
            <a:avLst/>
          </a:prstGeom>
          <a:ln w="9525">
            <a:solidFill>
              <a:srgbClr val="595959"/>
            </a:solidFill>
            <a:round/>
          </a:ln>
        </p:spPr>
      </p:cxnSp>
      <p:sp>
        <p:nvSpPr>
          <p:cNvPr id="168" name="Google Shape;354;p43"/>
          <p:cNvSpPr/>
          <p:nvPr/>
        </p:nvSpPr>
        <p:spPr>
          <a:xfrm>
            <a:off x="8307000" y="3942360"/>
            <a:ext cx="671040" cy="228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700" spc="-1" strike="noStrike">
                <a:solidFill>
                  <a:srgbClr val="000000"/>
                </a:solidFill>
                <a:latin typeface="Arial"/>
                <a:ea typeface="Arial"/>
              </a:rPr>
              <a:t>0.75 </a:t>
            </a:r>
            <a:r>
              <a:rPr b="0" lang="en" sz="900" spc="-1" strike="noStrike">
                <a:solidFill>
                  <a:schemeClr val="dk1"/>
                </a:solidFill>
                <a:latin typeface="Oswald Light"/>
                <a:ea typeface="Oswald Light"/>
              </a:rPr>
              <a:t>×</a:t>
            </a:r>
            <a:r>
              <a:rPr b="0" lang="en" sz="700" spc="-1" strike="noStrike">
                <a:solidFill>
                  <a:srgbClr val="000000"/>
                </a:solidFill>
                <a:latin typeface="Arial"/>
                <a:ea typeface="Arial"/>
              </a:rPr>
              <a:t> 1</a:t>
            </a:r>
            <a:endParaRPr b="0" lang="es-AR" sz="700" spc="-1" strike="noStrike">
              <a:solidFill>
                <a:srgbClr val="000000"/>
              </a:solidFill>
              <a:latin typeface="Arial"/>
            </a:endParaRPr>
          </a:p>
          <a:p>
            <a:pPr algn="ctr">
              <a:lnSpc>
                <a:spcPct val="100000"/>
              </a:lnSpc>
              <a:tabLst>
                <a:tab algn="l" pos="0"/>
              </a:tabLst>
            </a:pPr>
            <a:r>
              <a:rPr b="0" lang="en" sz="700" spc="-1" strike="noStrike">
                <a:solidFill>
                  <a:schemeClr val="dk1"/>
                </a:solidFill>
                <a:latin typeface="Arial"/>
                <a:ea typeface="Arial"/>
              </a:rPr>
              <a:t>0.75 + 1</a:t>
            </a:r>
            <a:endParaRPr b="0" lang="es-AR" sz="700" spc="-1" strike="noStrike">
              <a:solidFill>
                <a:srgbClr val="000000"/>
              </a:solidFill>
              <a:latin typeface="Arial"/>
            </a:endParaRPr>
          </a:p>
        </p:txBody>
      </p:sp>
      <p:cxnSp>
        <p:nvCxnSpPr>
          <p:cNvPr id="169" name="Google Shape;355;p43"/>
          <p:cNvCxnSpPr/>
          <p:nvPr/>
        </p:nvCxnSpPr>
        <p:spPr>
          <a:xfrm flipV="1">
            <a:off x="8408520" y="4055040"/>
            <a:ext cx="468720" cy="2880"/>
          </a:xfrm>
          <a:prstGeom prst="straightConnector1">
            <a:avLst/>
          </a:prstGeom>
          <a:ln w="9525">
            <a:solidFill>
              <a:srgbClr val="595959"/>
            </a:solidFill>
            <a:round/>
          </a:ln>
        </p:spPr>
      </p:cxnSp>
      <p:sp>
        <p:nvSpPr>
          <p:cNvPr id="170" name="Google Shape;356;p43"/>
          <p:cNvSpPr/>
          <p:nvPr/>
        </p:nvSpPr>
        <p:spPr>
          <a:xfrm>
            <a:off x="7981560" y="3935160"/>
            <a:ext cx="671040" cy="228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700" spc="-1" strike="noStrike">
                <a:solidFill>
                  <a:srgbClr val="000000"/>
                </a:solidFill>
                <a:latin typeface="Arial"/>
                <a:ea typeface="Arial"/>
              </a:rPr>
              <a:t>2 </a:t>
            </a:r>
            <a:r>
              <a:rPr b="0" lang="en" sz="900" spc="-1" strike="noStrike">
                <a:solidFill>
                  <a:schemeClr val="dk1"/>
                </a:solidFill>
                <a:latin typeface="Oswald Light"/>
                <a:ea typeface="Oswald Light"/>
              </a:rPr>
              <a:t>×</a:t>
            </a:r>
            <a:endParaRPr b="0" lang="es-AR" sz="900" spc="-1" strike="noStrike">
              <a:solidFill>
                <a:srgbClr val="000000"/>
              </a:solidFill>
              <a:latin typeface="Arial"/>
            </a:endParaRPr>
          </a:p>
        </p:txBody>
      </p:sp>
      <p:sp>
        <p:nvSpPr>
          <p:cNvPr id="171" name="Google Shape;357;p43"/>
          <p:cNvSpPr/>
          <p:nvPr/>
        </p:nvSpPr>
        <p:spPr>
          <a:xfrm>
            <a:off x="8161920" y="3570840"/>
            <a:ext cx="809640" cy="228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800" spc="-1" strike="noStrike">
                <a:solidFill>
                  <a:srgbClr val="000000"/>
                </a:solidFill>
                <a:latin typeface="Arial"/>
                <a:ea typeface="Arial"/>
              </a:rPr>
              <a:t>3</a:t>
            </a:r>
            <a:endParaRPr b="0" lang="es-AR" sz="800" spc="-1" strike="noStrike">
              <a:solidFill>
                <a:srgbClr val="000000"/>
              </a:solidFill>
              <a:latin typeface="Arial"/>
            </a:endParaRPr>
          </a:p>
          <a:p>
            <a:pPr algn="ctr">
              <a:lnSpc>
                <a:spcPct val="100000"/>
              </a:lnSpc>
              <a:tabLst>
                <a:tab algn="l" pos="0"/>
              </a:tabLst>
            </a:pPr>
            <a:r>
              <a:rPr b="0" lang="en" sz="800" spc="-1" strike="noStrike">
                <a:solidFill>
                  <a:srgbClr val="000000"/>
                </a:solidFill>
                <a:latin typeface="Arial"/>
                <a:ea typeface="Arial"/>
              </a:rPr>
              <a:t>3 + 0</a:t>
            </a:r>
            <a:endParaRPr b="0" lang="es-AR" sz="800" spc="-1" strike="noStrike">
              <a:solidFill>
                <a:srgbClr val="000000"/>
              </a:solidFill>
              <a:latin typeface="Arial"/>
            </a:endParaRPr>
          </a:p>
        </p:txBody>
      </p:sp>
      <p:cxnSp>
        <p:nvCxnSpPr>
          <p:cNvPr id="172" name="Google Shape;358;p43"/>
          <p:cNvCxnSpPr/>
          <p:nvPr/>
        </p:nvCxnSpPr>
        <p:spPr>
          <a:xfrm flipV="1">
            <a:off x="8265240" y="3682440"/>
            <a:ext cx="603000" cy="5400"/>
          </a:xfrm>
          <a:prstGeom prst="straightConnector1">
            <a:avLst/>
          </a:prstGeom>
          <a:ln w="9525">
            <a:solidFill>
              <a:srgbClr val="595959"/>
            </a:solidFill>
            <a:round/>
          </a:ln>
        </p:spPr>
      </p:cxnSp>
      <p:sp>
        <p:nvSpPr>
          <p:cNvPr id="173" name="Google Shape;359;p43"/>
          <p:cNvSpPr/>
          <p:nvPr/>
        </p:nvSpPr>
        <p:spPr>
          <a:xfrm>
            <a:off x="7016760" y="4313520"/>
            <a:ext cx="1894320" cy="45864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600" spc="-1" strike="noStrike">
                <a:solidFill>
                  <a:srgbClr val="000000"/>
                </a:solidFill>
                <a:latin typeface="IBM Plex Mono"/>
                <a:ea typeface="IBM Plex Mono"/>
              </a:rPr>
              <a:t>(los porcentajes están redondeados)</a:t>
            </a:r>
            <a:endParaRPr b="0" lang="es-AR" sz="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74" name="Google Shape;364;p44"/>
          <p:cNvGraphicFramePr/>
          <p:nvPr/>
        </p:nvGraphicFramePr>
        <p:xfrm>
          <a:off x="2236320" y="534240"/>
          <a:ext cx="4559760" cy="4441320"/>
        </p:xfrm>
        <a:graphic>
          <a:graphicData uri="http://schemas.openxmlformats.org/drawingml/2006/table">
            <a:tbl>
              <a:tblPr/>
              <a:tblGrid>
                <a:gridCol w="1519920"/>
                <a:gridCol w="1519920"/>
                <a:gridCol w="1519920"/>
              </a:tblGrid>
              <a:tr h="1480320">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ffffff"/>
                      </a:solidFill>
                      <a:prstDash val="solid"/>
                    </a:lnL>
                    <a:lnR w="9360">
                      <a:solidFill>
                        <a:srgbClr val="999999"/>
                      </a:solidFill>
                      <a:prstDash val="solid"/>
                    </a:lnR>
                    <a:lnT w="9360">
                      <a:solidFill>
                        <a:srgbClr val="ffffff"/>
                      </a:solidFill>
                      <a:prstDash val="solid"/>
                    </a:lnT>
                    <a:lnB w="9360">
                      <a:solidFill>
                        <a:srgbClr val="b7b7b7"/>
                      </a:solidFill>
                      <a:prstDash val="solid"/>
                    </a:lnB>
                    <a:noFill/>
                  </a:tcPr>
                </a:tc>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BASURAL</a:t>
                      </a:r>
                      <a:endParaRPr b="0" lang="es-AR" sz="1400" spc="-1" strike="noStrike">
                        <a:solidFill>
                          <a:srgbClr val="000000"/>
                        </a:solidFill>
                        <a:latin typeface="Arial"/>
                      </a:endParaRPr>
                    </a:p>
                  </a:txBody>
                  <a:tcPr anchor="ctr" marL="91080" marR="91080">
                    <a:lnL w="9360">
                      <a:solidFill>
                        <a:srgbClr val="999999"/>
                      </a:solidFill>
                      <a:prstDash val="solid"/>
                    </a:lnL>
                    <a:lnR w="9360">
                      <a:solidFill>
                        <a:srgbClr val="999999"/>
                      </a:solidFill>
                      <a:prstDash val="solid"/>
                    </a:lnR>
                    <a:lnT w="9360">
                      <a:solidFill>
                        <a:srgbClr val="999999"/>
                      </a:solidFill>
                      <a:prstDash val="solid"/>
                    </a:lnT>
                    <a:lnB w="9360">
                      <a:solidFill>
                        <a:srgbClr val="999999"/>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NO</a:t>
                      </a:r>
                      <a:br>
                        <a:rPr sz="1400"/>
                      </a:br>
                      <a:r>
                        <a:rPr b="1" lang="en" sz="1400" spc="-1" strike="noStrike">
                          <a:solidFill>
                            <a:schemeClr val="lt1"/>
                          </a:solidFill>
                          <a:latin typeface="Overpass"/>
                          <a:ea typeface="Overpass"/>
                        </a:rPr>
                        <a:t>BASURAL</a:t>
                      </a:r>
                      <a:endParaRPr b="0" lang="es-AR" sz="1400" spc="-1" strike="noStrike">
                        <a:solidFill>
                          <a:srgbClr val="ffffff"/>
                        </a:solidFill>
                        <a:latin typeface="Arial"/>
                      </a:endParaRPr>
                    </a:p>
                  </a:txBody>
                  <a:tcPr anchor="ctr" marL="91080" marR="91080">
                    <a:lnL w="9360">
                      <a:solidFill>
                        <a:srgbClr val="999999"/>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r>
              <a:tr h="148032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BASURAL</a:t>
                      </a:r>
                      <a:endParaRPr b="0" lang="es-AR" sz="1400" spc="-1" strike="noStrike">
                        <a:solidFill>
                          <a:srgbClr val="000000"/>
                        </a:solidFill>
                        <a:latin typeface="Arial"/>
                      </a:endParaRPr>
                    </a:p>
                  </a:txBody>
                  <a:tcPr anchor="ctr" marL="91080" marR="91080">
                    <a:lnL w="9360">
                      <a:solidFill>
                        <a:srgbClr val="b7b7b7"/>
                      </a:solidFill>
                      <a:prstDash val="solid"/>
                    </a:lnL>
                    <a:lnR w="9360">
                      <a:solidFill>
                        <a:srgbClr val="b7b7b7"/>
                      </a:solidFill>
                      <a:prstDash val="solid"/>
                    </a:lnR>
                    <a:lnT w="9360">
                      <a:solidFill>
                        <a:srgbClr val="b7b7b7"/>
                      </a:solidFill>
                      <a:prstDash val="solid"/>
                    </a:lnT>
                    <a:lnB w="9360">
                      <a:solidFill>
                        <a:srgbClr val="b7b7b7"/>
                      </a:solidFill>
                      <a:prstDash val="solid"/>
                    </a:lnB>
                    <a:solidFill>
                      <a:srgbClr val="b6d7a8"/>
                    </a:solid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b7b7b7"/>
                      </a:solidFill>
                      <a:prstDash val="solid"/>
                    </a:lnL>
                    <a:lnR w="9360">
                      <a:solidFill>
                        <a:srgbClr val="b7b7b7"/>
                      </a:solidFill>
                      <a:prstDash val="solid"/>
                    </a:lnR>
                    <a:lnT w="9360">
                      <a:solidFill>
                        <a:srgbClr val="999999"/>
                      </a:solidFill>
                      <a:prstDash val="solid"/>
                    </a:lnT>
                    <a:lnB w="9360">
                      <a:solidFill>
                        <a:srgbClr val="999999"/>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1480320">
                <a:tc>
                  <a:txBody>
                    <a:bodyPr lIns="91080" rIns="91080" tIns="91080" bIns="91080" anchor="ctr">
                      <a:noAutofit/>
                    </a:bodyPr>
                    <a:p>
                      <a:pPr algn="ctr">
                        <a:lnSpc>
                          <a:spcPct val="100000"/>
                        </a:lnSpc>
                        <a:tabLst>
                          <a:tab algn="l" pos="0"/>
                        </a:tabLst>
                      </a:pPr>
                      <a:r>
                        <a:rPr b="1" lang="en" sz="1400" spc="-1" strike="noStrike">
                          <a:solidFill>
                            <a:schemeClr val="lt1"/>
                          </a:solidFill>
                          <a:latin typeface="Overpass"/>
                          <a:ea typeface="Overpass"/>
                        </a:rPr>
                        <a:t>NO</a:t>
                      </a:r>
                      <a:br>
                        <a:rPr sz="1400"/>
                      </a:br>
                      <a:r>
                        <a:rPr b="1" lang="en" sz="1400" spc="-1" strike="noStrike">
                          <a:solidFill>
                            <a:schemeClr val="lt1"/>
                          </a:solidFill>
                          <a:latin typeface="Overpass"/>
                          <a:ea typeface="Overpass"/>
                        </a:rPr>
                        <a:t>BASURAL</a:t>
                      </a:r>
                      <a:endParaRPr b="0" lang="es-AR" sz="1400" spc="-1" strike="noStrike">
                        <a:solidFill>
                          <a:srgbClr val="ffffff"/>
                        </a:solidFill>
                        <a:latin typeface="Arial"/>
                      </a:endParaRPr>
                    </a:p>
                    <a:p>
                      <a:pPr>
                        <a:lnSpc>
                          <a:spcPct val="100000"/>
                        </a:lnSpc>
                        <a:tabLst>
                          <a:tab algn="l" pos="0"/>
                        </a:tabLst>
                      </a:pPr>
                      <a:endParaRPr b="0" lang="es-AR" sz="14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b7b7b7"/>
                      </a:solidFill>
                      <a:prstDash val="solid"/>
                    </a:lnT>
                    <a:lnB w="9360">
                      <a:solidFill>
                        <a:srgbClr val="9e9e9e"/>
                      </a:solidFill>
                      <a:prstDash val="solid"/>
                    </a:lnB>
                    <a:solidFill>
                      <a:srgbClr val="dd7e6b"/>
                    </a:solid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175" name="Google Shape;365;p44"/>
          <p:cNvSpPr/>
          <p:nvPr/>
        </p:nvSpPr>
        <p:spPr>
          <a:xfrm>
            <a:off x="4200480" y="91440"/>
            <a:ext cx="2304720" cy="5191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2100" spc="-1" strike="noStrike">
                <a:solidFill>
                  <a:srgbClr val="000000"/>
                </a:solidFill>
                <a:latin typeface="Overpass"/>
                <a:ea typeface="Overpass"/>
              </a:rPr>
              <a:t>Predicción</a:t>
            </a:r>
            <a:endParaRPr b="0" lang="es-AR" sz="2100" spc="-1" strike="noStrike">
              <a:solidFill>
                <a:srgbClr val="000000"/>
              </a:solidFill>
              <a:latin typeface="Arial"/>
            </a:endParaRPr>
          </a:p>
        </p:txBody>
      </p:sp>
      <p:sp>
        <p:nvSpPr>
          <p:cNvPr id="176" name="Google Shape;366;p44"/>
          <p:cNvSpPr/>
          <p:nvPr/>
        </p:nvSpPr>
        <p:spPr>
          <a:xfrm>
            <a:off x="852120" y="3236040"/>
            <a:ext cx="1383840" cy="5191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1" lang="en" sz="2100" spc="-1" strike="noStrike">
                <a:solidFill>
                  <a:srgbClr val="000000"/>
                </a:solidFill>
                <a:latin typeface="Overpass"/>
                <a:ea typeface="Overpass"/>
              </a:rPr>
              <a:t>Realidad</a:t>
            </a:r>
            <a:endParaRPr b="0" lang="es-AR" sz="2100" spc="-1" strike="noStrike">
              <a:solidFill>
                <a:srgbClr val="000000"/>
              </a:solidFill>
              <a:latin typeface="Arial"/>
            </a:endParaRPr>
          </a:p>
        </p:txBody>
      </p:sp>
      <p:graphicFrame>
        <p:nvGraphicFramePr>
          <p:cNvPr id="177" name="Google Shape;367;p44"/>
          <p:cNvGraphicFramePr/>
          <p:nvPr/>
        </p:nvGraphicFramePr>
        <p:xfrm>
          <a:off x="7016760" y="534240"/>
          <a:ext cx="1893960" cy="1642320"/>
        </p:xfrm>
        <a:graphic>
          <a:graphicData uri="http://schemas.openxmlformats.org/drawingml/2006/table">
            <a:tbl>
              <a:tblPr/>
              <a:tblGrid>
                <a:gridCol w="1341720"/>
                <a:gridCol w="552240"/>
              </a:tblGrid>
              <a:tr h="370080">
                <a:tc>
                  <a:txBody>
                    <a:bodyPr lIns="91080" rIns="91080" tIns="91080" bIns="91080" anchor="ctr">
                      <a:noAutofit/>
                    </a:bodyPr>
                    <a:p>
                      <a:pPr algn="ctr">
                        <a:lnSpc>
                          <a:spcPct val="100000"/>
                        </a:lnSpc>
                        <a:tabLst>
                          <a:tab algn="l" pos="0"/>
                        </a:tabLst>
                      </a:pPr>
                      <a:r>
                        <a:rPr b="1" lang="en" sz="900" spc="-1" strike="noStrike">
                          <a:solidFill>
                            <a:schemeClr val="lt1"/>
                          </a:solidFill>
                          <a:latin typeface="Overpass"/>
                          <a:ea typeface="Overpass"/>
                        </a:rPr>
                        <a:t>positivos correctos</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3</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chemeClr val="lt1"/>
                          </a:solidFill>
                          <a:latin typeface="Overpass"/>
                          <a:ea typeface="Overpass"/>
                        </a:rPr>
                        <a:t>negativos correctos</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b6d7a8"/>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2</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rgbClr val="ffffff"/>
                          </a:solidFill>
                          <a:latin typeface="Overpass"/>
                          <a:ea typeface="Overpass"/>
                        </a:rPr>
                        <a:t>falsos positivos</a:t>
                      </a:r>
                      <a:endParaRPr b="0" lang="es-AR" sz="9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1</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gn="ctr">
                        <a:lnSpc>
                          <a:spcPct val="100000"/>
                        </a:lnSpc>
                        <a:tabLst>
                          <a:tab algn="l" pos="0"/>
                        </a:tabLst>
                      </a:pPr>
                      <a:r>
                        <a:rPr b="1" lang="en" sz="900" spc="-1" strike="noStrike">
                          <a:solidFill>
                            <a:srgbClr val="ffffff"/>
                          </a:solidFill>
                          <a:latin typeface="Overpass"/>
                          <a:ea typeface="Overpass"/>
                        </a:rPr>
                        <a:t>falsos negativos</a:t>
                      </a:r>
                      <a:endParaRPr b="0" lang="es-AR" sz="900" spc="-1" strike="noStrike">
                        <a:solidFill>
                          <a:srgbClr val="ffffff"/>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dd7e6b"/>
                    </a:solidFill>
                  </a:tcPr>
                </a:tc>
                <a:tc>
                  <a:txBody>
                    <a:bodyPr lIns="91080" rIns="91080" tIns="91080" bIns="91080" anchor="ctr">
                      <a:noAutofit/>
                    </a:bodyPr>
                    <a:p>
                      <a:pPr algn="ctr">
                        <a:lnSpc>
                          <a:spcPct val="100000"/>
                        </a:lnSpc>
                        <a:tabLst>
                          <a:tab algn="l" pos="0"/>
                        </a:tabLst>
                      </a:pPr>
                      <a:r>
                        <a:rPr b="1" lang="en" sz="900" spc="-1" strike="noStrike">
                          <a:solidFill>
                            <a:srgbClr val="000000"/>
                          </a:solidFill>
                          <a:latin typeface="Overpass"/>
                          <a:ea typeface="Overpass"/>
                        </a:rPr>
                        <a:t>0</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pic>
        <p:nvPicPr>
          <p:cNvPr id="178" name="Google Shape;368;p44" descr=""/>
          <p:cNvPicPr/>
          <p:nvPr/>
        </p:nvPicPr>
        <p:blipFill>
          <a:blip r:embed="rId1"/>
          <a:stretch/>
        </p:blipFill>
        <p:spPr>
          <a:xfrm>
            <a:off x="4530600" y="2803320"/>
            <a:ext cx="626400" cy="625320"/>
          </a:xfrm>
          <a:prstGeom prst="rect">
            <a:avLst/>
          </a:prstGeom>
          <a:ln w="0">
            <a:noFill/>
          </a:ln>
        </p:spPr>
      </p:pic>
      <p:pic>
        <p:nvPicPr>
          <p:cNvPr id="179" name="Google Shape;369;p44" descr=""/>
          <p:cNvPicPr/>
          <p:nvPr/>
        </p:nvPicPr>
        <p:blipFill>
          <a:blip r:embed="rId2"/>
          <a:stretch/>
        </p:blipFill>
        <p:spPr>
          <a:xfrm>
            <a:off x="3818520" y="2442600"/>
            <a:ext cx="626400" cy="625320"/>
          </a:xfrm>
          <a:prstGeom prst="rect">
            <a:avLst/>
          </a:prstGeom>
          <a:ln w="0">
            <a:noFill/>
          </a:ln>
        </p:spPr>
      </p:pic>
      <p:pic>
        <p:nvPicPr>
          <p:cNvPr id="180" name="Google Shape;370;p44" descr=""/>
          <p:cNvPicPr/>
          <p:nvPr/>
        </p:nvPicPr>
        <p:blipFill>
          <a:blip r:embed="rId3"/>
          <a:stretch/>
        </p:blipFill>
        <p:spPr>
          <a:xfrm>
            <a:off x="4599720" y="2094120"/>
            <a:ext cx="626400" cy="625320"/>
          </a:xfrm>
          <a:prstGeom prst="rect">
            <a:avLst/>
          </a:prstGeom>
          <a:ln w="0">
            <a:noFill/>
          </a:ln>
        </p:spPr>
      </p:pic>
      <p:pic>
        <p:nvPicPr>
          <p:cNvPr id="181" name="Google Shape;371;p44" descr=""/>
          <p:cNvPicPr/>
          <p:nvPr/>
        </p:nvPicPr>
        <p:blipFill>
          <a:blip r:embed="rId4"/>
          <a:stretch/>
        </p:blipFill>
        <p:spPr>
          <a:xfrm>
            <a:off x="4599720" y="3570840"/>
            <a:ext cx="626400" cy="625320"/>
          </a:xfrm>
          <a:prstGeom prst="rect">
            <a:avLst/>
          </a:prstGeom>
          <a:ln w="0">
            <a:noFill/>
          </a:ln>
        </p:spPr>
      </p:pic>
      <p:pic>
        <p:nvPicPr>
          <p:cNvPr id="182" name="Google Shape;372;p44" descr=""/>
          <p:cNvPicPr/>
          <p:nvPr/>
        </p:nvPicPr>
        <p:blipFill>
          <a:blip r:embed="rId5"/>
          <a:stretch/>
        </p:blipFill>
        <p:spPr>
          <a:xfrm>
            <a:off x="3830400" y="3561120"/>
            <a:ext cx="626400" cy="625320"/>
          </a:xfrm>
          <a:prstGeom prst="rect">
            <a:avLst/>
          </a:prstGeom>
          <a:ln w="0">
            <a:noFill/>
          </a:ln>
        </p:spPr>
      </p:pic>
      <p:pic>
        <p:nvPicPr>
          <p:cNvPr id="183" name="Google Shape;373;p44" descr=""/>
          <p:cNvPicPr/>
          <p:nvPr/>
        </p:nvPicPr>
        <p:blipFill>
          <a:blip r:embed="rId6"/>
          <a:stretch/>
        </p:blipFill>
        <p:spPr>
          <a:xfrm>
            <a:off x="4258440" y="4284000"/>
            <a:ext cx="626400" cy="625320"/>
          </a:xfrm>
          <a:prstGeom prst="rect">
            <a:avLst/>
          </a:prstGeom>
          <a:ln w="0">
            <a:noFill/>
          </a:ln>
        </p:spPr>
      </p:pic>
      <p:sp>
        <p:nvSpPr>
          <p:cNvPr id="184" name="Google Shape;374;p44"/>
          <p:cNvSpPr/>
          <p:nvPr/>
        </p:nvSpPr>
        <p:spPr>
          <a:xfrm>
            <a:off x="733680" y="325440"/>
            <a:ext cx="2304720" cy="98964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1" lang="en" sz="2150" spc="-1" strike="noStrike">
                <a:solidFill>
                  <a:srgbClr val="000000"/>
                </a:solidFill>
                <a:latin typeface="Montserrat"/>
                <a:ea typeface="Montserrat"/>
              </a:rPr>
              <a:t>Clasificación imperfecta</a:t>
            </a:r>
            <a:endParaRPr b="0" lang="es-AR" sz="2150" spc="-1" strike="noStrike">
              <a:solidFill>
                <a:srgbClr val="000000"/>
              </a:solidFill>
              <a:latin typeface="Arial"/>
            </a:endParaRPr>
          </a:p>
          <a:p>
            <a:pPr>
              <a:lnSpc>
                <a:spcPct val="100000"/>
              </a:lnSpc>
              <a:tabLst>
                <a:tab algn="l" pos="0"/>
              </a:tabLst>
            </a:pPr>
            <a:endParaRPr b="0" lang="es-AR" sz="800" spc="-1" strike="noStrike">
              <a:solidFill>
                <a:srgbClr val="000000"/>
              </a:solidFill>
              <a:latin typeface="Arial"/>
            </a:endParaRPr>
          </a:p>
          <a:p>
            <a:pPr>
              <a:lnSpc>
                <a:spcPct val="100000"/>
              </a:lnSpc>
              <a:tabLst>
                <a:tab algn="l" pos="0"/>
              </a:tabLst>
            </a:pPr>
            <a:r>
              <a:rPr b="1" lang="en" sz="1500" spc="-1" strike="noStrike">
                <a:solidFill>
                  <a:srgbClr val="000000"/>
                </a:solidFill>
                <a:latin typeface="Montserrat"/>
                <a:ea typeface="Montserrat"/>
              </a:rPr>
              <a:t>¿cómo medimos su calidad?</a:t>
            </a:r>
            <a:endParaRPr b="0" lang="es-AR" sz="1500" spc="-1" strike="noStrike">
              <a:solidFill>
                <a:srgbClr val="000000"/>
              </a:solidFill>
              <a:latin typeface="Arial"/>
            </a:endParaRPr>
          </a:p>
        </p:txBody>
      </p:sp>
      <p:graphicFrame>
        <p:nvGraphicFramePr>
          <p:cNvPr id="185" name="Google Shape;375;p44"/>
          <p:cNvGraphicFramePr/>
          <p:nvPr/>
        </p:nvGraphicFramePr>
        <p:xfrm>
          <a:off x="7016760" y="2802960"/>
          <a:ext cx="1893960" cy="1753920"/>
        </p:xfrm>
        <a:graphic>
          <a:graphicData uri="http://schemas.openxmlformats.org/drawingml/2006/table">
            <a:tbl>
              <a:tblPr/>
              <a:tblGrid>
                <a:gridCol w="751680"/>
                <a:gridCol w="469440"/>
                <a:gridCol w="673200"/>
              </a:tblGrid>
              <a:tr h="330120">
                <a:tc>
                  <a:txBody>
                    <a:bodyPr lIns="91080" rIns="91080" tIns="91080" bIns="91080" anchor="ctr">
                      <a:noAutofit/>
                    </a:bodyPr>
                    <a:p>
                      <a:pPr>
                        <a:lnSpc>
                          <a:spcPct val="100000"/>
                        </a:lnSpc>
                        <a:tabLst>
                          <a:tab algn="l" pos="0"/>
                        </a:tabLst>
                      </a:pPr>
                      <a:r>
                        <a:rPr b="0" lang="en" sz="900" spc="-1" strike="noStrike">
                          <a:solidFill>
                            <a:schemeClr val="dk1"/>
                          </a:solidFill>
                          <a:latin typeface="Montserrat SemiBold"/>
                          <a:ea typeface="Montserrat SemiBold"/>
                        </a:rPr>
                        <a:t>Accuracy</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ctr">
                        <a:lnSpc>
                          <a:spcPct val="100000"/>
                        </a:lnSpc>
                        <a:tabLst>
                          <a:tab algn="l" pos="0"/>
                        </a:tabLst>
                      </a:pPr>
                      <a:r>
                        <a:rPr b="1" lang="en" sz="800" spc="-1" strike="noStrike">
                          <a:solidFill>
                            <a:srgbClr val="000000"/>
                          </a:solidFill>
                          <a:latin typeface="Arial"/>
                          <a:ea typeface="Arial"/>
                        </a:rPr>
                        <a:t>50%</a:t>
                      </a:r>
                      <a:endParaRPr b="0" lang="es-AR" sz="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nSpc>
                          <a:spcPct val="100000"/>
                        </a:lnSpc>
                        <a:tabLst>
                          <a:tab algn="l" pos="0"/>
                        </a:tabLst>
                      </a:pPr>
                      <a:r>
                        <a:rPr b="0" lang="en" sz="900" spc="-1" strike="noStrike">
                          <a:solidFill>
                            <a:srgbClr val="000000"/>
                          </a:solidFill>
                          <a:latin typeface="Montserrat SemiBold"/>
                          <a:ea typeface="Montserrat SemiBold"/>
                        </a:rPr>
                        <a:t>Precision</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ctr">
                        <a:lnSpc>
                          <a:spcPct val="100000"/>
                        </a:lnSpc>
                        <a:tabLst>
                          <a:tab algn="l" pos="0"/>
                        </a:tabLst>
                      </a:pPr>
                      <a:r>
                        <a:rPr b="1" lang="en" sz="800" spc="-1" strike="noStrike">
                          <a:solidFill>
                            <a:srgbClr val="000000"/>
                          </a:solidFill>
                          <a:latin typeface="Arial"/>
                          <a:ea typeface="Arial"/>
                        </a:rPr>
                        <a:t>50%</a:t>
                      </a:r>
                      <a:endParaRPr b="0" lang="es-AR" sz="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nSpc>
                          <a:spcPct val="100000"/>
                        </a:lnSpc>
                        <a:tabLst>
                          <a:tab algn="l" pos="0"/>
                        </a:tabLst>
                      </a:pPr>
                      <a:r>
                        <a:rPr b="0" lang="en" sz="900" spc="-1" strike="noStrike">
                          <a:solidFill>
                            <a:srgbClr val="000000"/>
                          </a:solidFill>
                          <a:latin typeface="Montserrat SemiBold"/>
                          <a:ea typeface="Montserrat SemiBold"/>
                        </a:rPr>
                        <a:t>Recall</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ctr">
                        <a:lnSpc>
                          <a:spcPct val="100000"/>
                        </a:lnSpc>
                        <a:tabLst>
                          <a:tab algn="l" pos="0"/>
                        </a:tabLst>
                      </a:pPr>
                      <a:r>
                        <a:rPr b="1" lang="en" sz="800" spc="-1" strike="noStrike">
                          <a:solidFill>
                            <a:srgbClr val="000000"/>
                          </a:solidFill>
                          <a:latin typeface="Arial"/>
                          <a:ea typeface="Arial"/>
                        </a:rPr>
                        <a:t>100%</a:t>
                      </a:r>
                      <a:endParaRPr b="0" lang="es-AR" sz="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70080">
                <a:tc>
                  <a:txBody>
                    <a:bodyPr lIns="91080" rIns="91080" tIns="91080" bIns="91080" anchor="ctr">
                      <a:noAutofit/>
                    </a:bodyPr>
                    <a:p>
                      <a:pPr>
                        <a:lnSpc>
                          <a:spcPct val="100000"/>
                        </a:lnSpc>
                        <a:tabLst>
                          <a:tab algn="l" pos="0"/>
                        </a:tabLst>
                      </a:pPr>
                      <a:r>
                        <a:rPr b="0" lang="en" sz="900" spc="-1" strike="noStrike">
                          <a:solidFill>
                            <a:srgbClr val="000000"/>
                          </a:solidFill>
                          <a:latin typeface="Montserrat SemiBold"/>
                          <a:ea typeface="Montserrat SemiBold"/>
                        </a:rPr>
                        <a:t>F1 Score</a:t>
                      </a:r>
                      <a:endParaRPr b="0" lang="es-AR" sz="9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pPr algn="ctr">
                        <a:lnSpc>
                          <a:spcPct val="100000"/>
                        </a:lnSpc>
                        <a:tabLst>
                          <a:tab algn="l" pos="0"/>
                        </a:tabLst>
                      </a:pPr>
                      <a:r>
                        <a:rPr b="1" lang="en" sz="800" spc="-1" strike="noStrike">
                          <a:solidFill>
                            <a:srgbClr val="000000"/>
                          </a:solidFill>
                          <a:latin typeface="Arial"/>
                          <a:ea typeface="Arial"/>
                        </a:rPr>
                        <a:t>67%</a:t>
                      </a:r>
                      <a:endParaRPr b="0" lang="es-AR" sz="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ctr">
                      <a:noAutofit/>
                    </a:bodyPr>
                    <a:p>
                      <a:endParaRPr b="0" lang="es-AR" sz="1800" spc="-1" strike="noStrike">
                        <a:solidFill>
                          <a:srgbClr val="000000"/>
                        </a:solidFill>
                        <a:latin typeface="Arial"/>
                      </a:endParaRPr>
                    </a:p>
                  </a:txBody>
                  <a:tcPr anchor="ctr"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186" name="Google Shape;376;p44"/>
          <p:cNvSpPr/>
          <p:nvPr/>
        </p:nvSpPr>
        <p:spPr>
          <a:xfrm>
            <a:off x="8168760" y="2860200"/>
            <a:ext cx="809640" cy="228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800" spc="-1" strike="noStrike">
                <a:solidFill>
                  <a:srgbClr val="000000"/>
                </a:solidFill>
                <a:latin typeface="Arial"/>
                <a:ea typeface="Arial"/>
              </a:rPr>
              <a:t>3 + 0</a:t>
            </a:r>
            <a:endParaRPr b="0" lang="es-AR" sz="800" spc="-1" strike="noStrike">
              <a:solidFill>
                <a:srgbClr val="000000"/>
              </a:solidFill>
              <a:latin typeface="Arial"/>
            </a:endParaRPr>
          </a:p>
          <a:p>
            <a:pPr algn="ctr">
              <a:lnSpc>
                <a:spcPct val="100000"/>
              </a:lnSpc>
              <a:tabLst>
                <a:tab algn="l" pos="0"/>
              </a:tabLst>
            </a:pPr>
            <a:r>
              <a:rPr b="0" lang="en" sz="800" spc="-1" strike="noStrike">
                <a:solidFill>
                  <a:srgbClr val="000000"/>
                </a:solidFill>
                <a:latin typeface="Arial"/>
                <a:ea typeface="Arial"/>
              </a:rPr>
              <a:t>3 + 0 + 0 + 3</a:t>
            </a:r>
            <a:endParaRPr b="0" lang="es-AR" sz="800" spc="-1" strike="noStrike">
              <a:solidFill>
                <a:srgbClr val="000000"/>
              </a:solidFill>
              <a:latin typeface="Arial"/>
            </a:endParaRPr>
          </a:p>
        </p:txBody>
      </p:sp>
      <p:cxnSp>
        <p:nvCxnSpPr>
          <p:cNvPr id="187" name="Google Shape;377;p44"/>
          <p:cNvCxnSpPr/>
          <p:nvPr/>
        </p:nvCxnSpPr>
        <p:spPr>
          <a:xfrm flipV="1">
            <a:off x="8272080" y="2971800"/>
            <a:ext cx="603000" cy="5400"/>
          </a:xfrm>
          <a:prstGeom prst="straightConnector1">
            <a:avLst/>
          </a:prstGeom>
          <a:ln w="9525">
            <a:solidFill>
              <a:srgbClr val="595959"/>
            </a:solidFill>
            <a:round/>
          </a:ln>
        </p:spPr>
      </p:cxnSp>
      <p:sp>
        <p:nvSpPr>
          <p:cNvPr id="188" name="Google Shape;378;p44"/>
          <p:cNvSpPr/>
          <p:nvPr/>
        </p:nvSpPr>
        <p:spPr>
          <a:xfrm>
            <a:off x="8161560" y="3192480"/>
            <a:ext cx="809640" cy="228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800" spc="-1" strike="noStrike">
                <a:solidFill>
                  <a:srgbClr val="000000"/>
                </a:solidFill>
                <a:latin typeface="Arial"/>
                <a:ea typeface="Arial"/>
              </a:rPr>
              <a:t>3</a:t>
            </a:r>
            <a:endParaRPr b="0" lang="es-AR" sz="800" spc="-1" strike="noStrike">
              <a:solidFill>
                <a:srgbClr val="000000"/>
              </a:solidFill>
              <a:latin typeface="Arial"/>
            </a:endParaRPr>
          </a:p>
          <a:p>
            <a:pPr algn="ctr">
              <a:lnSpc>
                <a:spcPct val="100000"/>
              </a:lnSpc>
              <a:tabLst>
                <a:tab algn="l" pos="0"/>
              </a:tabLst>
            </a:pPr>
            <a:r>
              <a:rPr b="0" lang="en" sz="800" spc="-1" strike="noStrike">
                <a:solidFill>
                  <a:srgbClr val="000000"/>
                </a:solidFill>
                <a:latin typeface="Arial"/>
                <a:ea typeface="Arial"/>
              </a:rPr>
              <a:t>3 + 3</a:t>
            </a:r>
            <a:endParaRPr b="0" lang="es-AR" sz="800" spc="-1" strike="noStrike">
              <a:solidFill>
                <a:srgbClr val="000000"/>
              </a:solidFill>
              <a:latin typeface="Arial"/>
            </a:endParaRPr>
          </a:p>
        </p:txBody>
      </p:sp>
      <p:cxnSp>
        <p:nvCxnSpPr>
          <p:cNvPr id="189" name="Google Shape;379;p44"/>
          <p:cNvCxnSpPr/>
          <p:nvPr/>
        </p:nvCxnSpPr>
        <p:spPr>
          <a:xfrm flipV="1">
            <a:off x="8265240" y="3304080"/>
            <a:ext cx="603000" cy="5400"/>
          </a:xfrm>
          <a:prstGeom prst="straightConnector1">
            <a:avLst/>
          </a:prstGeom>
          <a:ln w="9525">
            <a:solidFill>
              <a:srgbClr val="595959"/>
            </a:solidFill>
            <a:round/>
          </a:ln>
        </p:spPr>
      </p:cxnSp>
      <p:sp>
        <p:nvSpPr>
          <p:cNvPr id="190" name="Google Shape;380;p44"/>
          <p:cNvSpPr/>
          <p:nvPr/>
        </p:nvSpPr>
        <p:spPr>
          <a:xfrm>
            <a:off x="8307000" y="3942360"/>
            <a:ext cx="671040" cy="228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700" spc="-1" strike="noStrike">
                <a:solidFill>
                  <a:srgbClr val="000000"/>
                </a:solidFill>
                <a:latin typeface="Arial"/>
                <a:ea typeface="Arial"/>
              </a:rPr>
              <a:t>0.50 </a:t>
            </a:r>
            <a:r>
              <a:rPr b="0" lang="en" sz="900" spc="-1" strike="noStrike">
                <a:solidFill>
                  <a:schemeClr val="dk1"/>
                </a:solidFill>
                <a:latin typeface="Oswald Light"/>
                <a:ea typeface="Oswald Light"/>
              </a:rPr>
              <a:t>×</a:t>
            </a:r>
            <a:r>
              <a:rPr b="0" lang="en" sz="700" spc="-1" strike="noStrike">
                <a:solidFill>
                  <a:srgbClr val="000000"/>
                </a:solidFill>
                <a:latin typeface="Arial"/>
                <a:ea typeface="Arial"/>
              </a:rPr>
              <a:t> 1</a:t>
            </a:r>
            <a:endParaRPr b="0" lang="es-AR" sz="700" spc="-1" strike="noStrike">
              <a:solidFill>
                <a:srgbClr val="000000"/>
              </a:solidFill>
              <a:latin typeface="Arial"/>
            </a:endParaRPr>
          </a:p>
          <a:p>
            <a:pPr algn="ctr">
              <a:lnSpc>
                <a:spcPct val="100000"/>
              </a:lnSpc>
              <a:tabLst>
                <a:tab algn="l" pos="0"/>
              </a:tabLst>
            </a:pPr>
            <a:r>
              <a:rPr b="0" lang="en" sz="700" spc="-1" strike="noStrike">
                <a:solidFill>
                  <a:schemeClr val="dk1"/>
                </a:solidFill>
                <a:latin typeface="Arial"/>
                <a:ea typeface="Arial"/>
              </a:rPr>
              <a:t>0.50 + 1</a:t>
            </a:r>
            <a:endParaRPr b="0" lang="es-AR" sz="700" spc="-1" strike="noStrike">
              <a:solidFill>
                <a:srgbClr val="000000"/>
              </a:solidFill>
              <a:latin typeface="Arial"/>
            </a:endParaRPr>
          </a:p>
        </p:txBody>
      </p:sp>
      <p:cxnSp>
        <p:nvCxnSpPr>
          <p:cNvPr id="191" name="Google Shape;381;p44"/>
          <p:cNvCxnSpPr/>
          <p:nvPr/>
        </p:nvCxnSpPr>
        <p:spPr>
          <a:xfrm flipV="1">
            <a:off x="8408520" y="4055040"/>
            <a:ext cx="468720" cy="2880"/>
          </a:xfrm>
          <a:prstGeom prst="straightConnector1">
            <a:avLst/>
          </a:prstGeom>
          <a:ln w="9525">
            <a:solidFill>
              <a:srgbClr val="595959"/>
            </a:solidFill>
            <a:round/>
          </a:ln>
        </p:spPr>
      </p:cxnSp>
      <p:sp>
        <p:nvSpPr>
          <p:cNvPr id="192" name="Google Shape;382;p44"/>
          <p:cNvSpPr/>
          <p:nvPr/>
        </p:nvSpPr>
        <p:spPr>
          <a:xfrm>
            <a:off x="7981560" y="3935160"/>
            <a:ext cx="671040" cy="228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700" spc="-1" strike="noStrike">
                <a:solidFill>
                  <a:srgbClr val="000000"/>
                </a:solidFill>
                <a:latin typeface="Arial"/>
                <a:ea typeface="Arial"/>
              </a:rPr>
              <a:t>2 </a:t>
            </a:r>
            <a:r>
              <a:rPr b="0" lang="en" sz="900" spc="-1" strike="noStrike">
                <a:solidFill>
                  <a:schemeClr val="dk1"/>
                </a:solidFill>
                <a:latin typeface="Oswald Light"/>
                <a:ea typeface="Oswald Light"/>
              </a:rPr>
              <a:t>×</a:t>
            </a:r>
            <a:endParaRPr b="0" lang="es-AR" sz="900" spc="-1" strike="noStrike">
              <a:solidFill>
                <a:srgbClr val="000000"/>
              </a:solidFill>
              <a:latin typeface="Arial"/>
            </a:endParaRPr>
          </a:p>
        </p:txBody>
      </p:sp>
      <p:sp>
        <p:nvSpPr>
          <p:cNvPr id="193" name="Google Shape;383;p44"/>
          <p:cNvSpPr/>
          <p:nvPr/>
        </p:nvSpPr>
        <p:spPr>
          <a:xfrm>
            <a:off x="8161920" y="3570840"/>
            <a:ext cx="809640" cy="22824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en" sz="800" spc="-1" strike="noStrike">
                <a:solidFill>
                  <a:srgbClr val="000000"/>
                </a:solidFill>
                <a:latin typeface="Arial"/>
                <a:ea typeface="Arial"/>
              </a:rPr>
              <a:t>3</a:t>
            </a:r>
            <a:endParaRPr b="0" lang="es-AR" sz="800" spc="-1" strike="noStrike">
              <a:solidFill>
                <a:srgbClr val="000000"/>
              </a:solidFill>
              <a:latin typeface="Arial"/>
            </a:endParaRPr>
          </a:p>
          <a:p>
            <a:pPr algn="ctr">
              <a:lnSpc>
                <a:spcPct val="100000"/>
              </a:lnSpc>
              <a:tabLst>
                <a:tab algn="l" pos="0"/>
              </a:tabLst>
            </a:pPr>
            <a:r>
              <a:rPr b="0" lang="en" sz="800" spc="-1" strike="noStrike">
                <a:solidFill>
                  <a:srgbClr val="000000"/>
                </a:solidFill>
                <a:latin typeface="Arial"/>
                <a:ea typeface="Arial"/>
              </a:rPr>
              <a:t>3 + 0</a:t>
            </a:r>
            <a:endParaRPr b="0" lang="es-AR" sz="800" spc="-1" strike="noStrike">
              <a:solidFill>
                <a:srgbClr val="000000"/>
              </a:solidFill>
              <a:latin typeface="Arial"/>
            </a:endParaRPr>
          </a:p>
        </p:txBody>
      </p:sp>
      <p:cxnSp>
        <p:nvCxnSpPr>
          <p:cNvPr id="194" name="Google Shape;384;p44"/>
          <p:cNvCxnSpPr/>
          <p:nvPr/>
        </p:nvCxnSpPr>
        <p:spPr>
          <a:xfrm flipV="1">
            <a:off x="8265240" y="3682440"/>
            <a:ext cx="603000" cy="5400"/>
          </a:xfrm>
          <a:prstGeom prst="straightConnector1">
            <a:avLst/>
          </a:prstGeom>
          <a:ln w="9525">
            <a:solidFill>
              <a:srgbClr val="595959"/>
            </a:solidFill>
            <a:round/>
          </a:ln>
        </p:spPr>
      </p:cxnSp>
      <p:sp>
        <p:nvSpPr>
          <p:cNvPr id="195" name="Google Shape;385;p44"/>
          <p:cNvSpPr/>
          <p:nvPr/>
        </p:nvSpPr>
        <p:spPr>
          <a:xfrm>
            <a:off x="6929640" y="4209840"/>
            <a:ext cx="2229120" cy="45864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900" spc="-1" strike="noStrike">
                <a:solidFill>
                  <a:srgbClr val="000000"/>
                </a:solidFill>
                <a:latin typeface="IBM Plex Mono"/>
                <a:ea typeface="IBM Plex Mono"/>
              </a:rPr>
              <a:t>Siempre mirar con cuidado. Hasta un algoritmo inútil que siempre predice positivos obtiene </a:t>
            </a:r>
            <a:r>
              <a:rPr b="1" lang="en" sz="900" spc="-1" strike="noStrike">
                <a:solidFill>
                  <a:srgbClr val="000000"/>
                </a:solidFill>
                <a:latin typeface="IBM Plex Mono"/>
                <a:ea typeface="IBM Plex Mono"/>
              </a:rPr>
              <a:t>algunas</a:t>
            </a:r>
            <a:r>
              <a:rPr b="0" lang="en" sz="900" spc="-1" strike="noStrike">
                <a:solidFill>
                  <a:srgbClr val="000000"/>
                </a:solidFill>
                <a:latin typeface="IBM Plex Mono"/>
                <a:ea typeface="IBM Plex Mono"/>
              </a:rPr>
              <a:t> métricas que podrían parecer decentes</a:t>
            </a:r>
            <a:endParaRPr b="0" lang="es-AR"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Google Shape;390;p45" descr=""/>
          <p:cNvPicPr/>
          <p:nvPr/>
        </p:nvPicPr>
        <p:blipFill>
          <a:blip r:embed="rId1"/>
          <a:stretch/>
        </p:blipFill>
        <p:spPr>
          <a:xfrm>
            <a:off x="155520" y="152280"/>
            <a:ext cx="7365240" cy="4838400"/>
          </a:xfrm>
          <a:prstGeom prst="rect">
            <a:avLst/>
          </a:prstGeom>
          <a:ln w="0">
            <a:noFill/>
          </a:ln>
        </p:spPr>
      </p:pic>
      <p:pic>
        <p:nvPicPr>
          <p:cNvPr id="197" name="Google Shape;391;p45" descr=""/>
          <p:cNvPicPr/>
          <p:nvPr/>
        </p:nvPicPr>
        <p:blipFill>
          <a:blip r:embed="rId2"/>
          <a:stretch/>
        </p:blipFill>
        <p:spPr>
          <a:xfrm>
            <a:off x="7605360" y="747000"/>
            <a:ext cx="583200" cy="504720"/>
          </a:xfrm>
          <a:prstGeom prst="rect">
            <a:avLst/>
          </a:prstGeom>
          <a:ln w="0">
            <a:noFill/>
          </a:ln>
        </p:spPr>
      </p:pic>
      <p:pic>
        <p:nvPicPr>
          <p:cNvPr id="198" name="Google Shape;392;p45" descr=""/>
          <p:cNvPicPr/>
          <p:nvPr/>
        </p:nvPicPr>
        <p:blipFill>
          <a:blip r:embed="rId3"/>
          <a:stretch/>
        </p:blipFill>
        <p:spPr>
          <a:xfrm>
            <a:off x="7604280" y="227880"/>
            <a:ext cx="613440" cy="533880"/>
          </a:xfrm>
          <a:prstGeom prst="rect">
            <a:avLst/>
          </a:prstGeom>
          <a:ln w="0">
            <a:noFill/>
          </a:ln>
        </p:spPr>
      </p:pic>
      <p:sp>
        <p:nvSpPr>
          <p:cNvPr id="199" name="Google Shape;393;p45"/>
          <p:cNvSpPr/>
          <p:nvPr/>
        </p:nvSpPr>
        <p:spPr>
          <a:xfrm>
            <a:off x="8112600" y="297000"/>
            <a:ext cx="914040" cy="59508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900" spc="-1" strike="noStrike">
                <a:solidFill>
                  <a:srgbClr val="000000"/>
                </a:solidFill>
                <a:latin typeface="Overpass Medium"/>
                <a:ea typeface="Overpass Medium"/>
              </a:rPr>
              <a:t>ETIQUETADO</a:t>
            </a:r>
            <a:endParaRPr b="0" lang="es-AR" sz="900" spc="-1" strike="noStrike">
              <a:solidFill>
                <a:srgbClr val="000000"/>
              </a:solidFill>
              <a:latin typeface="Arial"/>
            </a:endParaRPr>
          </a:p>
          <a:p>
            <a:pPr>
              <a:lnSpc>
                <a:spcPct val="100000"/>
              </a:lnSpc>
              <a:tabLst>
                <a:tab algn="l" pos="0"/>
              </a:tabLst>
            </a:pPr>
            <a:r>
              <a:rPr b="0" lang="en" sz="900" spc="-1" strike="noStrike">
                <a:solidFill>
                  <a:srgbClr val="000000"/>
                </a:solidFill>
                <a:latin typeface="Overpass Medium"/>
                <a:ea typeface="Overpass Medium"/>
              </a:rPr>
              <a:t>HUMANO</a:t>
            </a:r>
            <a:endParaRPr b="0" lang="es-AR" sz="900" spc="-1" strike="noStrike">
              <a:solidFill>
                <a:srgbClr val="000000"/>
              </a:solidFill>
              <a:latin typeface="Arial"/>
            </a:endParaRPr>
          </a:p>
        </p:txBody>
      </p:sp>
      <p:sp>
        <p:nvSpPr>
          <p:cNvPr id="200" name="Google Shape;394;p45"/>
          <p:cNvSpPr/>
          <p:nvPr/>
        </p:nvSpPr>
        <p:spPr>
          <a:xfrm>
            <a:off x="8112600" y="768600"/>
            <a:ext cx="914040" cy="4575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900" spc="-1" strike="noStrike">
                <a:solidFill>
                  <a:srgbClr val="000000"/>
                </a:solidFill>
                <a:latin typeface="Overpass Medium"/>
                <a:ea typeface="Overpass Medium"/>
              </a:rPr>
              <a:t>PREDICCIÓN ALGORITMO</a:t>
            </a:r>
            <a:endParaRPr b="0" lang="es-AR" sz="900" spc="-1" strike="noStrike">
              <a:solidFill>
                <a:srgbClr val="000000"/>
              </a:solidFill>
              <a:latin typeface="Arial"/>
            </a:endParaRPr>
          </a:p>
        </p:txBody>
      </p:sp>
      <p:sp>
        <p:nvSpPr>
          <p:cNvPr id="201" name="Google Shape;395;p45"/>
          <p:cNvSpPr/>
          <p:nvPr/>
        </p:nvSpPr>
        <p:spPr>
          <a:xfrm>
            <a:off x="650880" y="429120"/>
            <a:ext cx="1114200" cy="4291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endParaRPr b="0" lang="es-AR" sz="1400" spc="-1" strike="noStrike">
              <a:solidFill>
                <a:srgbClr val="000000"/>
              </a:solidFill>
              <a:latin typeface="Arial"/>
            </a:endParaRPr>
          </a:p>
        </p:txBody>
      </p:sp>
      <p:sp>
        <p:nvSpPr>
          <p:cNvPr id="202" name="Google Shape;396;p45"/>
          <p:cNvSpPr/>
          <p:nvPr/>
        </p:nvSpPr>
        <p:spPr>
          <a:xfrm>
            <a:off x="2755080" y="2900520"/>
            <a:ext cx="914040" cy="387360"/>
          </a:xfrm>
          <a:prstGeom prst="rect">
            <a:avLst/>
          </a:prstGeom>
          <a:solidFill>
            <a:schemeClr val="lt1"/>
          </a:solidFill>
          <a:ln w="0">
            <a:noFill/>
          </a:ln>
          <a:effectLst>
            <a:outerShdw algn="bl" blurRad="57240" dir="1857825" dist="161633"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en" sz="1000" spc="-1" strike="noStrike">
                <a:solidFill>
                  <a:srgbClr val="000000"/>
                </a:solidFill>
                <a:latin typeface="Overpass SemiBold"/>
                <a:ea typeface="Overpass SemiBold"/>
              </a:rPr>
              <a:t>positivo correcto</a:t>
            </a:r>
            <a:endParaRPr b="0" lang="es-AR" sz="1000" spc="-1" strike="noStrike">
              <a:solidFill>
                <a:srgbClr val="000000"/>
              </a:solidFill>
              <a:latin typeface="Arial"/>
            </a:endParaRPr>
          </a:p>
        </p:txBody>
      </p:sp>
      <p:sp>
        <p:nvSpPr>
          <p:cNvPr id="203" name="Google Shape;397;p45"/>
          <p:cNvSpPr/>
          <p:nvPr/>
        </p:nvSpPr>
        <p:spPr>
          <a:xfrm>
            <a:off x="650880" y="685440"/>
            <a:ext cx="914040" cy="387360"/>
          </a:xfrm>
          <a:prstGeom prst="rect">
            <a:avLst/>
          </a:prstGeom>
          <a:solidFill>
            <a:schemeClr val="lt1"/>
          </a:solidFill>
          <a:ln w="0">
            <a:noFill/>
          </a:ln>
          <a:effectLst>
            <a:outerShdw algn="bl" blurRad="57240" dir="1857825" dist="161633"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en" sz="1000" spc="-1" strike="noStrike">
                <a:solidFill>
                  <a:srgbClr val="000000"/>
                </a:solidFill>
                <a:latin typeface="Overpass SemiBold"/>
                <a:ea typeface="Overpass SemiBold"/>
              </a:rPr>
              <a:t>negativo correcto</a:t>
            </a:r>
            <a:endParaRPr b="0" lang="es-AR" sz="1000" spc="-1" strike="noStrike">
              <a:solidFill>
                <a:srgbClr val="000000"/>
              </a:solidFill>
              <a:latin typeface="Arial"/>
            </a:endParaRPr>
          </a:p>
        </p:txBody>
      </p:sp>
      <p:sp>
        <p:nvSpPr>
          <p:cNvPr id="204" name="Google Shape;398;p45"/>
          <p:cNvSpPr/>
          <p:nvPr/>
        </p:nvSpPr>
        <p:spPr>
          <a:xfrm>
            <a:off x="650880" y="3683160"/>
            <a:ext cx="914040" cy="387360"/>
          </a:xfrm>
          <a:prstGeom prst="rect">
            <a:avLst/>
          </a:prstGeom>
          <a:solidFill>
            <a:schemeClr val="lt1"/>
          </a:solidFill>
          <a:ln w="0">
            <a:noFill/>
          </a:ln>
          <a:effectLst>
            <a:outerShdw algn="bl" blurRad="57240" dir="1857825" dist="161633"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en" sz="1000" spc="-1" strike="noStrike">
                <a:solidFill>
                  <a:srgbClr val="000000"/>
                </a:solidFill>
                <a:latin typeface="Overpass SemiBold"/>
                <a:ea typeface="Overpass SemiBold"/>
              </a:rPr>
              <a:t>falso negativo</a:t>
            </a:r>
            <a:endParaRPr b="0" lang="es-AR" sz="1000" spc="-1" strike="noStrike">
              <a:solidFill>
                <a:srgbClr val="000000"/>
              </a:solidFill>
              <a:latin typeface="Arial"/>
            </a:endParaRPr>
          </a:p>
        </p:txBody>
      </p:sp>
      <p:cxnSp>
        <p:nvCxnSpPr>
          <p:cNvPr id="205" name="Google Shape;399;p45"/>
          <p:cNvCxnSpPr/>
          <p:nvPr/>
        </p:nvCxnSpPr>
        <p:spPr>
          <a:xfrm flipH="1">
            <a:off x="5392800" y="1765440"/>
            <a:ext cx="339480" cy="214560"/>
          </a:xfrm>
          <a:prstGeom prst="straightConnector1">
            <a:avLst/>
          </a:prstGeom>
          <a:ln w="28575">
            <a:solidFill>
              <a:srgbClr val="ffffff"/>
            </a:solidFill>
            <a:round/>
            <a:tailEnd len="med" type="stealth" w="med"/>
          </a:ln>
        </p:spPr>
      </p:cxnSp>
      <p:sp>
        <p:nvSpPr>
          <p:cNvPr id="206" name="Google Shape;400;p45"/>
          <p:cNvSpPr/>
          <p:nvPr/>
        </p:nvSpPr>
        <p:spPr>
          <a:xfrm>
            <a:off x="5732280" y="1571760"/>
            <a:ext cx="914040" cy="387360"/>
          </a:xfrm>
          <a:prstGeom prst="rect">
            <a:avLst/>
          </a:prstGeom>
          <a:solidFill>
            <a:schemeClr val="lt1"/>
          </a:solidFill>
          <a:ln w="0">
            <a:noFill/>
          </a:ln>
          <a:effectLst>
            <a:outerShdw algn="bl" blurRad="57240" dir="1857825" dist="161633" rotWithShape="0">
              <a:srgbClr val="000000">
                <a:alpha val="50000"/>
              </a:srgbClr>
            </a:outerShdw>
          </a:effectLst>
        </p:spPr>
        <p:style>
          <a:lnRef idx="0"/>
          <a:fillRef idx="0"/>
          <a:effectRef idx="0"/>
          <a:fontRef idx="minor"/>
        </p:style>
        <p:txBody>
          <a:bodyPr tIns="91440" bIns="91440" anchor="ctr">
            <a:noAutofit/>
          </a:bodyPr>
          <a:p>
            <a:pPr algn="ctr">
              <a:lnSpc>
                <a:spcPct val="100000"/>
              </a:lnSpc>
              <a:tabLst>
                <a:tab algn="l" pos="0"/>
              </a:tabLst>
            </a:pPr>
            <a:r>
              <a:rPr b="0" lang="en" sz="1000" spc="-1" strike="noStrike">
                <a:solidFill>
                  <a:srgbClr val="000000"/>
                </a:solidFill>
                <a:latin typeface="Overpass SemiBold"/>
                <a:ea typeface="Overpass SemiBold"/>
              </a:rPr>
              <a:t>falso positivo</a:t>
            </a:r>
            <a:endParaRPr b="0" lang="es-AR" sz="1000" spc="-1" strike="noStrike">
              <a:solidFill>
                <a:srgbClr val="000000"/>
              </a:solidFill>
              <a:latin typeface="Arial"/>
            </a:endParaRPr>
          </a:p>
        </p:txBody>
      </p:sp>
      <p:cxnSp>
        <p:nvCxnSpPr>
          <p:cNvPr id="207" name="Google Shape;401;p45"/>
          <p:cNvCxnSpPr>
            <a:stCxn id="204" idx="3"/>
          </p:cNvCxnSpPr>
          <p:nvPr/>
        </p:nvCxnSpPr>
        <p:spPr>
          <a:xfrm flipV="1">
            <a:off x="1564920" y="3557880"/>
            <a:ext cx="491040" cy="319320"/>
          </a:xfrm>
          <a:prstGeom prst="straightConnector1">
            <a:avLst/>
          </a:prstGeom>
          <a:ln w="28575">
            <a:solidFill>
              <a:srgbClr val="ffffff"/>
            </a:solidFill>
            <a:round/>
            <a:tailEnd len="med" type="stealth" w="med"/>
          </a:ln>
        </p:spPr>
      </p:cxnSp>
      <p:sp>
        <p:nvSpPr>
          <p:cNvPr id="208" name="Google Shape;402;p45"/>
          <p:cNvSpPr/>
          <p:nvPr/>
        </p:nvSpPr>
        <p:spPr>
          <a:xfrm>
            <a:off x="7605360" y="1771560"/>
            <a:ext cx="1356480" cy="230472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 sz="900" spc="-1" strike="noStrike">
                <a:solidFill>
                  <a:srgbClr val="000000"/>
                </a:solidFill>
                <a:latin typeface="IBM Plex Mono"/>
                <a:ea typeface="IBM Plex Mono"/>
              </a:rPr>
              <a:t>En aplicaciones de segmentación de imagen -donde se predicen áreas- la evaluación de coincidencia entre predicción y realidad se realiza pixel a pixel: ¡se compara cada punto de la imagen! </a:t>
            </a:r>
            <a:endParaRPr b="0" lang="es-AR" sz="900" spc="-1" strike="noStrike">
              <a:solidFill>
                <a:srgbClr val="000000"/>
              </a:solidFill>
              <a:latin typeface="Arial"/>
            </a:endParaRPr>
          </a:p>
          <a:p>
            <a:pPr>
              <a:lnSpc>
                <a:spcPct val="100000"/>
              </a:lnSpc>
              <a:tabLst>
                <a:tab algn="l" pos="0"/>
              </a:tabLst>
            </a:pPr>
            <a:endParaRPr b="0" lang="es-AR" sz="900" spc="-1" strike="noStrike">
              <a:solidFill>
                <a:srgbClr val="000000"/>
              </a:solidFill>
              <a:latin typeface="Arial"/>
            </a:endParaRPr>
          </a:p>
          <a:p>
            <a:pPr>
              <a:lnSpc>
                <a:spcPct val="100000"/>
              </a:lnSpc>
              <a:tabLst>
                <a:tab algn="l" pos="0"/>
              </a:tabLst>
            </a:pPr>
            <a:r>
              <a:rPr b="0" lang="en" sz="900" spc="-1" strike="noStrike">
                <a:solidFill>
                  <a:srgbClr val="000000"/>
                </a:solidFill>
                <a:latin typeface="IBM Plex Mono"/>
                <a:ea typeface="IBM Plex Mono"/>
              </a:rPr>
              <a:t>Por suerte las métricas son calculadas de forma automática por el software especializado.</a:t>
            </a:r>
            <a:endParaRPr b="0" lang="es-AR"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Google Shape;68;p15" descr=""/>
          <p:cNvPicPr/>
          <p:nvPr/>
        </p:nvPicPr>
        <p:blipFill>
          <a:blip r:embed="rId1"/>
          <a:stretch/>
        </p:blipFill>
        <p:spPr>
          <a:xfrm>
            <a:off x="0" y="0"/>
            <a:ext cx="9143640" cy="5142960"/>
          </a:xfrm>
          <a:prstGeom prst="rect">
            <a:avLst/>
          </a:prstGeom>
          <a:ln w="0">
            <a:noFill/>
          </a:ln>
        </p:spPr>
      </p:pic>
      <p:sp>
        <p:nvSpPr>
          <p:cNvPr id="48"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fontScale="78055"/>
          </a:bodyPr>
          <a:p>
            <a:pPr indent="0" algn="ctr">
              <a:lnSpc>
                <a:spcPct val="100000"/>
              </a:lnSpc>
              <a:buNone/>
              <a:tabLst>
                <a:tab algn="l" pos="0"/>
              </a:tabLst>
            </a:pPr>
            <a:r>
              <a:rPr b="1" lang="en" sz="3600" spc="-1" strike="noStrike">
                <a:solidFill>
                  <a:srgbClr val="ffffff"/>
                </a:solidFill>
                <a:latin typeface="Montserrat"/>
                <a:ea typeface="Montserrat"/>
              </a:rPr>
              <a:t>Paso 1: preparar imágenes para analizar</a:t>
            </a:r>
            <a:endParaRPr b="0" lang="es-AR"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p:nvPr>
        </p:nvSpPr>
        <p:spPr>
          <a:xfrm>
            <a:off x="311760" y="1244520"/>
            <a:ext cx="8520120" cy="3416040"/>
          </a:xfrm>
          <a:prstGeom prst="rect">
            <a:avLst/>
          </a:prstGeom>
          <a:noFill/>
          <a:ln w="0">
            <a:noFill/>
          </a:ln>
        </p:spPr>
        <p:txBody>
          <a:bodyPr lIns="91440" rIns="91440" tIns="91440" bIns="91440" anchor="t">
            <a:normAutofit/>
          </a:bodyPr>
          <a:p>
            <a:pPr marL="457200" indent="-343080">
              <a:lnSpc>
                <a:spcPct val="115000"/>
              </a:lnSpc>
              <a:buClr>
                <a:srgbClr val="595959"/>
              </a:buClr>
              <a:buFont typeface="Lora"/>
              <a:buChar char="-"/>
            </a:pPr>
            <a:r>
              <a:rPr b="0" lang="en" sz="1800" spc="-1" strike="noStrike">
                <a:solidFill>
                  <a:schemeClr val="dk2"/>
                </a:solidFill>
                <a:latin typeface="Lora"/>
                <a:ea typeface="Lora"/>
              </a:rPr>
              <a:t>Resolución media (sirve para grandes basurales)</a:t>
            </a:r>
            <a:endParaRPr b="0" lang="es-AR" sz="1800" spc="-1" strike="noStrike">
              <a:solidFill>
                <a:srgbClr val="000000"/>
              </a:solidFill>
              <a:latin typeface="Arial"/>
            </a:endParaRPr>
          </a:p>
          <a:p>
            <a:pPr lvl="1" marL="914400" indent="-317520">
              <a:lnSpc>
                <a:spcPct val="115000"/>
              </a:lnSpc>
              <a:buClr>
                <a:srgbClr val="595959"/>
              </a:buClr>
              <a:buFont typeface="Lora"/>
              <a:buChar char="-"/>
            </a:pPr>
            <a:r>
              <a:rPr b="1" lang="en" sz="1400" spc="-1" strike="noStrike">
                <a:solidFill>
                  <a:schemeClr val="dk2"/>
                </a:solidFill>
                <a:latin typeface="Lora"/>
                <a:ea typeface="Lora"/>
              </a:rPr>
              <a:t>Descarga de imágenes Sentinel</a:t>
            </a:r>
            <a:endParaRPr b="0" lang="es-AR" sz="1400" spc="-1" strike="noStrike">
              <a:solidFill>
                <a:srgbClr val="000000"/>
              </a:solidFill>
              <a:latin typeface="Arial"/>
            </a:endParaRPr>
          </a:p>
          <a:p>
            <a:pPr lvl="2" marL="1371600" indent="-317520">
              <a:lnSpc>
                <a:spcPct val="115000"/>
              </a:lnSpc>
              <a:buClr>
                <a:srgbClr val="595959"/>
              </a:buClr>
              <a:buFont typeface="Lora"/>
              <a:buChar char="-"/>
            </a:pPr>
            <a:r>
              <a:rPr b="0" lang="en" sz="1400" spc="-1" strike="noStrike">
                <a:solidFill>
                  <a:schemeClr val="dk2"/>
                </a:solidFill>
                <a:latin typeface="Lora"/>
                <a:ea typeface="Lora"/>
              </a:rPr>
              <a:t>Tutorial </a:t>
            </a:r>
            <a:r>
              <a:rPr b="0" lang="en" sz="1400" spc="-1" strike="noStrike" u="sng">
                <a:solidFill>
                  <a:schemeClr val="hlink"/>
                </a:solidFill>
                <a:uFillTx/>
                <a:latin typeface="Lora"/>
                <a:ea typeface="Lora"/>
                <a:hlinkClick r:id="rId1"/>
              </a:rPr>
              <a:t>con QGIS</a:t>
            </a:r>
            <a:r>
              <a:rPr b="0" lang="en" sz="1400" spc="-1" strike="noStrike">
                <a:solidFill>
                  <a:schemeClr val="dk2"/>
                </a:solidFill>
                <a:latin typeface="Lora"/>
                <a:ea typeface="Lora"/>
              </a:rPr>
              <a:t> </a:t>
            </a:r>
            <a:endParaRPr b="0" lang="es-AR" sz="1400" spc="-1" strike="noStrike">
              <a:solidFill>
                <a:srgbClr val="000000"/>
              </a:solidFill>
              <a:latin typeface="Arial"/>
            </a:endParaRPr>
          </a:p>
          <a:p>
            <a:pPr lvl="2" marL="1371600" indent="-317520">
              <a:lnSpc>
                <a:spcPct val="115000"/>
              </a:lnSpc>
              <a:buClr>
                <a:srgbClr val="595959"/>
              </a:buClr>
              <a:buFont typeface="Lora"/>
              <a:buChar char="-"/>
            </a:pPr>
            <a:r>
              <a:rPr b="0" lang="en" sz="1400" spc="-1" strike="noStrike">
                <a:solidFill>
                  <a:schemeClr val="dk2"/>
                </a:solidFill>
                <a:latin typeface="Lora"/>
                <a:ea typeface="Lora"/>
              </a:rPr>
              <a:t>Notebook de </a:t>
            </a:r>
            <a:r>
              <a:rPr b="0" lang="en" sz="1400" spc="-1" strike="noStrike" u="sng">
                <a:solidFill>
                  <a:schemeClr val="hlink"/>
                </a:solidFill>
                <a:uFillTx/>
                <a:latin typeface="Lora"/>
                <a:ea typeface="Lora"/>
                <a:hlinkClick r:id="rId2"/>
              </a:rPr>
              <a:t>Python</a:t>
            </a:r>
            <a:br>
              <a:rPr sz="1400"/>
            </a:br>
            <a:r>
              <a:rPr b="0" lang="en" sz="1400" spc="-1" strike="noStrike">
                <a:solidFill>
                  <a:schemeClr val="dk2"/>
                </a:solidFill>
                <a:latin typeface="Lora"/>
              </a:rPr>
              <a:t> </a:t>
            </a:r>
            <a:endParaRPr b="0" lang="es-AR" sz="1400" spc="-1" strike="noStrike">
              <a:solidFill>
                <a:srgbClr val="000000"/>
              </a:solidFill>
              <a:latin typeface="Arial"/>
            </a:endParaRPr>
          </a:p>
          <a:p>
            <a:pPr marL="457200" indent="-343080">
              <a:lnSpc>
                <a:spcPct val="115000"/>
              </a:lnSpc>
              <a:buClr>
                <a:srgbClr val="595959"/>
              </a:buClr>
              <a:buFont typeface="Lora"/>
              <a:buChar char="-"/>
            </a:pPr>
            <a:r>
              <a:rPr b="0" lang="en" sz="1800" spc="-1" strike="noStrike">
                <a:solidFill>
                  <a:schemeClr val="dk2"/>
                </a:solidFill>
                <a:latin typeface="Lora"/>
                <a:ea typeface="Lora"/>
              </a:rPr>
              <a:t>Resolución alta (sirve para grandes </a:t>
            </a:r>
            <a:br>
              <a:rPr sz="1800"/>
            </a:br>
            <a:r>
              <a:rPr b="0" lang="en" sz="1800" spc="-1" strike="noStrike">
                <a:solidFill>
                  <a:schemeClr val="dk2"/>
                </a:solidFill>
                <a:latin typeface="Lora"/>
                <a:ea typeface="Lora"/>
              </a:rPr>
              <a:t>y micro-basurales)</a:t>
            </a:r>
            <a:endParaRPr b="0" lang="es-AR" sz="1800" spc="-1" strike="noStrike">
              <a:solidFill>
                <a:srgbClr val="000000"/>
              </a:solidFill>
              <a:latin typeface="Arial"/>
            </a:endParaRPr>
          </a:p>
          <a:p>
            <a:pPr lvl="1" marL="914400" indent="-317520">
              <a:lnSpc>
                <a:spcPct val="115000"/>
              </a:lnSpc>
              <a:buClr>
                <a:srgbClr val="595959"/>
              </a:buClr>
              <a:buFont typeface="Lora"/>
              <a:buChar char="-"/>
            </a:pPr>
            <a:r>
              <a:rPr b="1" lang="en" sz="1400" spc="-1" strike="noStrike">
                <a:solidFill>
                  <a:schemeClr val="dk2"/>
                </a:solidFill>
                <a:latin typeface="Lora"/>
                <a:ea typeface="Lora"/>
              </a:rPr>
              <a:t>Descarga de Google Earth</a:t>
            </a:r>
            <a:endParaRPr b="0" lang="es-AR" sz="1400" spc="-1" strike="noStrike">
              <a:solidFill>
                <a:srgbClr val="000000"/>
              </a:solidFill>
              <a:latin typeface="Arial"/>
            </a:endParaRPr>
          </a:p>
          <a:p>
            <a:pPr lvl="2" marL="1371600" indent="-317520">
              <a:lnSpc>
                <a:spcPct val="115000"/>
              </a:lnSpc>
              <a:buClr>
                <a:srgbClr val="595959"/>
              </a:buClr>
              <a:buFont typeface="Lora"/>
              <a:buChar char="-"/>
            </a:pPr>
            <a:r>
              <a:rPr b="0" lang="en" sz="1400" spc="-1" strike="noStrike">
                <a:solidFill>
                  <a:schemeClr val="dk2"/>
                </a:solidFill>
                <a:latin typeface="Lora"/>
                <a:ea typeface="Lora"/>
              </a:rPr>
              <a:t>Tutorial </a:t>
            </a:r>
            <a:r>
              <a:rPr b="0" lang="en" sz="1400" spc="-1" strike="noStrike" u="sng">
                <a:solidFill>
                  <a:schemeClr val="hlink"/>
                </a:solidFill>
                <a:uFillTx/>
                <a:latin typeface="Lora"/>
                <a:ea typeface="Lora"/>
                <a:hlinkClick r:id="rId3"/>
              </a:rPr>
              <a:t>con QGIS</a:t>
            </a:r>
            <a:endParaRPr b="0" lang="es-AR" sz="1400" spc="-1" strike="noStrike">
              <a:solidFill>
                <a:srgbClr val="000000"/>
              </a:solidFill>
              <a:latin typeface="Arial"/>
            </a:endParaRPr>
          </a:p>
          <a:p>
            <a:pPr lvl="2" marL="1371600" indent="-317520">
              <a:lnSpc>
                <a:spcPct val="115000"/>
              </a:lnSpc>
              <a:buClr>
                <a:srgbClr val="595959"/>
              </a:buClr>
              <a:buFont typeface="Lora"/>
              <a:buChar char="-"/>
            </a:pPr>
            <a:r>
              <a:rPr b="0" lang="en" sz="1400" spc="-1" strike="noStrike">
                <a:solidFill>
                  <a:schemeClr val="dk2"/>
                </a:solidFill>
                <a:latin typeface="Lora"/>
                <a:ea typeface="Lora"/>
              </a:rPr>
              <a:t>Tutorial con </a:t>
            </a:r>
            <a:r>
              <a:rPr b="0" lang="en" sz="1400" spc="-1" strike="noStrike" u="sng">
                <a:solidFill>
                  <a:schemeClr val="hlink"/>
                </a:solidFill>
                <a:uFillTx/>
                <a:latin typeface="Lora"/>
                <a:ea typeface="Lora"/>
                <a:hlinkClick r:id="rId4"/>
              </a:rPr>
              <a:t>SAS Planet</a:t>
            </a:r>
            <a:endParaRPr b="0" lang="es-AR" sz="1400" spc="-1" strike="noStrike">
              <a:solidFill>
                <a:srgbClr val="000000"/>
              </a:solidFill>
              <a:latin typeface="Arial"/>
            </a:endParaRPr>
          </a:p>
          <a:p>
            <a:pPr indent="0">
              <a:lnSpc>
                <a:spcPct val="115000"/>
              </a:lnSpc>
              <a:spcBef>
                <a:spcPts val="1199"/>
              </a:spcBef>
              <a:spcAft>
                <a:spcPts val="1199"/>
              </a:spcAft>
              <a:buNone/>
              <a:tabLst>
                <a:tab algn="l" pos="0"/>
              </a:tabLst>
            </a:pPr>
            <a:endParaRPr b="0" lang="es-AR" sz="1800" spc="-1" strike="noStrike">
              <a:solidFill>
                <a:srgbClr val="000000"/>
              </a:solidFill>
              <a:latin typeface="Arial"/>
            </a:endParaRPr>
          </a:p>
        </p:txBody>
      </p:sp>
      <p:pic>
        <p:nvPicPr>
          <p:cNvPr id="50" name="Google Shape;75;p16" descr=""/>
          <p:cNvPicPr/>
          <p:nvPr/>
        </p:nvPicPr>
        <p:blipFill>
          <a:blip r:embed="rId5"/>
          <a:stretch/>
        </p:blipFill>
        <p:spPr>
          <a:xfrm>
            <a:off x="4901400" y="1891080"/>
            <a:ext cx="3930840" cy="2682000"/>
          </a:xfrm>
          <a:prstGeom prst="rect">
            <a:avLst/>
          </a:prstGeom>
          <a:ln w="0">
            <a:noFill/>
          </a:ln>
          <a:effectLst>
            <a:outerShdw algn="bl" blurRad="57240" dir="5400000" dist="19080" rotWithShape="0">
              <a:srgbClr val="000000">
                <a:alpha val="50000"/>
              </a:srgbClr>
            </a:outerShdw>
          </a:effectLst>
        </p:spPr>
      </p:pic>
      <p:sp>
        <p:nvSpPr>
          <p:cNvPr id="51" name="PlaceHolder 2"/>
          <p:cNvSpPr>
            <a:spLocks noGrp="1"/>
          </p:cNvSpPr>
          <p:nvPr>
            <p:ph type="title"/>
          </p:nvPr>
        </p:nvSpPr>
        <p:spPr>
          <a:xfrm>
            <a:off x="311760" y="555480"/>
            <a:ext cx="4141440" cy="755280"/>
          </a:xfrm>
          <a:prstGeom prst="rect">
            <a:avLst/>
          </a:prstGeom>
          <a:noFill/>
          <a:ln w="0">
            <a:noFill/>
          </a:ln>
        </p:spPr>
        <p:txBody>
          <a:bodyPr lIns="91440" rIns="91440" tIns="91440" bIns="91440" anchor="t">
            <a:normAutofit/>
          </a:bodyPr>
          <a:p>
            <a:pPr indent="0">
              <a:lnSpc>
                <a:spcPct val="100000"/>
              </a:lnSpc>
              <a:buNone/>
              <a:tabLst>
                <a:tab algn="l" pos="0"/>
              </a:tabLst>
            </a:pPr>
            <a:r>
              <a:rPr b="0" lang="en" sz="2150" spc="-1" strike="noStrike">
                <a:solidFill>
                  <a:schemeClr val="dk1"/>
                </a:solidFill>
                <a:latin typeface="Montserrat SemiBold"/>
                <a:ea typeface="Montserrat SemiBold"/>
              </a:rPr>
              <a:t>1.1 Obtener imágenes</a:t>
            </a:r>
            <a:endParaRPr b="0" lang="es-AR" sz="2150" spc="-1" strike="noStrike">
              <a:solidFill>
                <a:srgbClr val="000000"/>
              </a:solidFill>
              <a:latin typeface="Arial"/>
            </a:endParaRPr>
          </a:p>
        </p:txBody>
      </p:sp>
      <p:sp>
        <p:nvSpPr>
          <p:cNvPr id="52" name="Google Shape;77;p16"/>
          <p:cNvSpPr/>
          <p:nvPr/>
        </p:nvSpPr>
        <p:spPr>
          <a:xfrm>
            <a:off x="505440" y="4382280"/>
            <a:ext cx="3987000" cy="731160"/>
          </a:xfrm>
          <a:prstGeom prst="rect">
            <a:avLst/>
          </a:prstGeom>
          <a:noFill/>
          <a:ln w="0">
            <a:noFill/>
          </a:ln>
        </p:spPr>
        <p:style>
          <a:lnRef idx="0"/>
          <a:fillRef idx="0"/>
          <a:effectRef idx="0"/>
          <a:fontRef idx="minor"/>
        </p:style>
        <p:txBody>
          <a:bodyPr tIns="91440" bIns="91440" anchor="t">
            <a:spAutoFit/>
          </a:bodyPr>
          <a:p>
            <a:pPr>
              <a:lnSpc>
                <a:spcPct val="100000"/>
              </a:lnSpc>
              <a:tabLst>
                <a:tab algn="l" pos="0"/>
              </a:tabLst>
            </a:pPr>
            <a:r>
              <a:rPr b="0" lang="en" sz="1200" spc="-1" strike="noStrike">
                <a:solidFill>
                  <a:srgbClr val="000000"/>
                </a:solidFill>
                <a:latin typeface="Lora"/>
                <a:ea typeface="Lora"/>
              </a:rPr>
              <a:t>En los siguientes ejemplos, practicaremos con imágenes de uso libre descargadas de </a:t>
            </a:r>
            <a:r>
              <a:rPr b="0" lang="en" sz="1200" spc="-1" strike="noStrike" u="sng">
                <a:solidFill>
                  <a:schemeClr val="hlink"/>
                </a:solidFill>
                <a:uFillTx/>
                <a:latin typeface="Lora"/>
                <a:ea typeface="Lora"/>
                <a:hlinkClick r:id="rId6"/>
              </a:rPr>
              <a:t>openaerialmap</a:t>
            </a:r>
            <a:endParaRPr b="0" lang="es-AR"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lnSpc>
                <a:spcPct val="100000"/>
              </a:lnSpc>
              <a:buNone/>
              <a:tabLst>
                <a:tab algn="l" pos="0"/>
              </a:tabLst>
            </a:pPr>
            <a:r>
              <a:rPr b="0" lang="en" sz="2400" spc="-1" strike="noStrike">
                <a:solidFill>
                  <a:schemeClr val="dk1"/>
                </a:solidFill>
                <a:latin typeface="Montserrat SemiBold"/>
                <a:ea typeface="Montserrat SemiBold"/>
              </a:rPr>
              <a:t>1.2 Generar anotaciones</a:t>
            </a:r>
            <a:endParaRPr b="0" lang="es-AR" sz="2400" spc="-1" strike="noStrike">
              <a:solidFill>
                <a:srgbClr val="000000"/>
              </a:solidFill>
              <a:latin typeface="Arial"/>
            </a:endParaRPr>
          </a:p>
        </p:txBody>
      </p:sp>
      <p:sp>
        <p:nvSpPr>
          <p:cNvPr id="54" name="PlaceHolder 2"/>
          <p:cNvSpPr>
            <a:spLocks noGrp="1"/>
          </p:cNvSpPr>
          <p:nvPr>
            <p:ph/>
          </p:nvPr>
        </p:nvSpPr>
        <p:spPr>
          <a:xfrm>
            <a:off x="311760" y="1389600"/>
            <a:ext cx="2807640" cy="3179160"/>
          </a:xfrm>
          <a:prstGeom prst="rect">
            <a:avLst/>
          </a:prstGeom>
          <a:noFill/>
          <a:ln w="0">
            <a:noFill/>
          </a:ln>
        </p:spPr>
        <p:txBody>
          <a:bodyPr lIns="91440" rIns="91440" tIns="91440" bIns="91440" anchor="t">
            <a:normAutofit fontScale="95908" lnSpcReduction="10000"/>
          </a:bodyPr>
          <a:p>
            <a:pPr marL="457200" indent="-304920">
              <a:lnSpc>
                <a:spcPct val="115000"/>
              </a:lnSpc>
              <a:buClr>
                <a:srgbClr val="595959"/>
              </a:buClr>
              <a:buFont typeface="Lora"/>
              <a:buChar char="●"/>
            </a:pPr>
            <a:r>
              <a:rPr b="0" lang="en" sz="1200" spc="-1" strike="noStrike">
                <a:solidFill>
                  <a:schemeClr val="dk2"/>
                </a:solidFill>
                <a:latin typeface="Lora"/>
                <a:ea typeface="Lora"/>
              </a:rPr>
              <a:t>Abrir imagen en QGIS</a:t>
            </a:r>
            <a:endParaRPr b="0" lang="es-AR" sz="1200" spc="-1" strike="noStrike">
              <a:solidFill>
                <a:srgbClr val="000000"/>
              </a:solidFill>
              <a:latin typeface="Arial"/>
            </a:endParaRPr>
          </a:p>
          <a:p>
            <a:pPr marL="457200" indent="-304920">
              <a:lnSpc>
                <a:spcPct val="115000"/>
              </a:lnSpc>
              <a:buClr>
                <a:srgbClr val="595959"/>
              </a:buClr>
              <a:buFont typeface="Lora"/>
              <a:buChar char="●"/>
            </a:pPr>
            <a:r>
              <a:rPr b="0" lang="en" sz="1200" spc="-1" strike="noStrike">
                <a:solidFill>
                  <a:schemeClr val="dk2"/>
                </a:solidFill>
                <a:latin typeface="Lora"/>
                <a:ea typeface="Lora"/>
              </a:rPr>
              <a:t>Explorar buscando ejemplos de basural</a:t>
            </a:r>
            <a:endParaRPr b="0" lang="es-AR" sz="1200" spc="-1" strike="noStrike">
              <a:solidFill>
                <a:srgbClr val="000000"/>
              </a:solidFill>
              <a:latin typeface="Arial"/>
            </a:endParaRPr>
          </a:p>
          <a:p>
            <a:pPr marL="457200" indent="-304920">
              <a:lnSpc>
                <a:spcPct val="115000"/>
              </a:lnSpc>
              <a:buClr>
                <a:srgbClr val="595959"/>
              </a:buClr>
              <a:buFont typeface="Lora"/>
              <a:buChar char="●"/>
            </a:pPr>
            <a:r>
              <a:rPr b="0" lang="en" sz="1200" spc="-1" strike="noStrike">
                <a:solidFill>
                  <a:schemeClr val="dk2"/>
                </a:solidFill>
                <a:latin typeface="Lora"/>
                <a:ea typeface="Lora"/>
              </a:rPr>
              <a:t>Crear una capa nueva, de polígonos, con el atributo “</a:t>
            </a:r>
            <a:r>
              <a:rPr b="0" i="1" lang="en" sz="1200" spc="-1" strike="noStrike">
                <a:solidFill>
                  <a:schemeClr val="dk2"/>
                </a:solidFill>
                <a:latin typeface="Lora"/>
                <a:ea typeface="Lora"/>
              </a:rPr>
              <a:t>clase</a:t>
            </a:r>
            <a:r>
              <a:rPr b="0" lang="en" sz="1200" spc="-1" strike="noStrike">
                <a:solidFill>
                  <a:schemeClr val="dk2"/>
                </a:solidFill>
                <a:latin typeface="Lora"/>
                <a:ea typeface="Lora"/>
              </a:rPr>
              <a:t>”. (</a:t>
            </a:r>
            <a:r>
              <a:rPr b="0" lang="en" sz="1200" spc="-1" strike="noStrike" u="sng">
                <a:solidFill>
                  <a:schemeClr val="hlink"/>
                </a:solidFill>
                <a:uFillTx/>
                <a:latin typeface="Lora"/>
                <a:ea typeface="Lora"/>
                <a:hlinkClick r:id="rId1"/>
              </a:rPr>
              <a:t>instrucciones</a:t>
            </a:r>
            <a:r>
              <a:rPr b="0" lang="en" sz="1200" spc="-1" strike="noStrike">
                <a:solidFill>
                  <a:schemeClr val="dk2"/>
                </a:solidFill>
                <a:latin typeface="Lora"/>
                <a:ea typeface="Lora"/>
              </a:rPr>
              <a:t>)</a:t>
            </a:r>
            <a:endParaRPr b="0" lang="es-AR" sz="1200" spc="-1" strike="noStrike">
              <a:solidFill>
                <a:srgbClr val="000000"/>
              </a:solidFill>
              <a:latin typeface="Arial"/>
            </a:endParaRPr>
          </a:p>
          <a:p>
            <a:pPr marL="457200" indent="-304920">
              <a:lnSpc>
                <a:spcPct val="115000"/>
              </a:lnSpc>
              <a:buClr>
                <a:srgbClr val="595959"/>
              </a:buClr>
              <a:buFont typeface="Lora"/>
              <a:buChar char="●"/>
            </a:pPr>
            <a:r>
              <a:rPr b="0" lang="en" sz="1200" spc="-1" strike="noStrike">
                <a:solidFill>
                  <a:schemeClr val="dk2"/>
                </a:solidFill>
                <a:latin typeface="Lora"/>
                <a:ea typeface="Lora"/>
              </a:rPr>
              <a:t>Dibujar el contorno de cada basural identificado, llenando el campo </a:t>
            </a:r>
            <a:r>
              <a:rPr b="0" i="1" lang="en" sz="1200" spc="-1" strike="noStrike">
                <a:solidFill>
                  <a:schemeClr val="dk2"/>
                </a:solidFill>
                <a:latin typeface="Lora"/>
                <a:ea typeface="Lora"/>
              </a:rPr>
              <a:t>clase</a:t>
            </a:r>
            <a:r>
              <a:rPr b="0" lang="en" sz="1200" spc="-1" strike="noStrike">
                <a:solidFill>
                  <a:schemeClr val="dk2"/>
                </a:solidFill>
                <a:latin typeface="Lora"/>
                <a:ea typeface="Lora"/>
              </a:rPr>
              <a:t> con “basural”.</a:t>
            </a:r>
            <a:endParaRPr b="0" lang="es-AR" sz="1200" spc="-1" strike="noStrike">
              <a:solidFill>
                <a:srgbClr val="000000"/>
              </a:solidFill>
              <a:latin typeface="Arial"/>
            </a:endParaRPr>
          </a:p>
          <a:p>
            <a:pPr indent="0">
              <a:lnSpc>
                <a:spcPct val="115000"/>
              </a:lnSpc>
              <a:spcBef>
                <a:spcPts val="1199"/>
              </a:spcBef>
              <a:spcAft>
                <a:spcPts val="1199"/>
              </a:spcAft>
              <a:buNone/>
              <a:tabLst>
                <a:tab algn="l" pos="0"/>
              </a:tabLst>
            </a:pPr>
            <a:r>
              <a:rPr b="0" lang="en" sz="1200" spc="-1" strike="noStrike">
                <a:solidFill>
                  <a:schemeClr val="dk2"/>
                </a:solidFill>
                <a:latin typeface="Lora"/>
                <a:ea typeface="Lora"/>
              </a:rPr>
              <a:t>Definir qué cuenta como basura, y cuales son los bordes exactos de un basural, es un arte imposible. ¡Hay decisiones arbitrarias! La práctica ayuda. </a:t>
            </a:r>
            <a:endParaRPr b="0" lang="es-AR" sz="1200" spc="-1" strike="noStrike">
              <a:solidFill>
                <a:srgbClr val="000000"/>
              </a:solidFill>
              <a:latin typeface="Arial"/>
            </a:endParaRPr>
          </a:p>
        </p:txBody>
      </p:sp>
      <p:sp>
        <p:nvSpPr>
          <p:cNvPr id="55" name="Google Shape;84;p17"/>
          <p:cNvSpPr/>
          <p:nvPr/>
        </p:nvSpPr>
        <p:spPr>
          <a:xfrm>
            <a:off x="110880" y="4707360"/>
            <a:ext cx="3987000" cy="275400"/>
          </a:xfrm>
          <a:prstGeom prst="rect">
            <a:avLst/>
          </a:prstGeom>
          <a:noFill/>
          <a:ln w="0">
            <a:noFill/>
          </a:ln>
        </p:spPr>
        <p:style>
          <a:lnRef idx="0"/>
          <a:fillRef idx="0"/>
          <a:effectRef idx="0"/>
          <a:fontRef idx="minor"/>
        </p:style>
        <p:txBody>
          <a:bodyPr tIns="69120" bIns="69120" anchor="t">
            <a:spAutoFit/>
          </a:bodyPr>
          <a:p>
            <a:pPr>
              <a:lnSpc>
                <a:spcPct val="100000"/>
              </a:lnSpc>
              <a:tabLst>
                <a:tab algn="l" pos="0"/>
              </a:tabLst>
            </a:pPr>
            <a:r>
              <a:rPr b="0" lang="en" sz="900" spc="-1" strike="noStrike">
                <a:solidFill>
                  <a:srgbClr val="000000"/>
                </a:solidFill>
                <a:latin typeface="Lora"/>
                <a:ea typeface="Lora"/>
              </a:rPr>
              <a:t>la imagen usada en los ejemplos se puede descargar </a:t>
            </a:r>
            <a:r>
              <a:rPr b="0" lang="en" sz="900" spc="-1" strike="noStrike" u="sng">
                <a:solidFill>
                  <a:schemeClr val="hlink"/>
                </a:solidFill>
                <a:uFillTx/>
                <a:latin typeface="Lora"/>
                <a:ea typeface="Lora"/>
                <a:hlinkClick r:id="rId2"/>
              </a:rPr>
              <a:t>aquí</a:t>
            </a:r>
            <a:endParaRPr b="0" lang="es-AR" sz="900" spc="-1" strike="noStrike">
              <a:solidFill>
                <a:srgbClr val="000000"/>
              </a:solidFill>
              <a:latin typeface="Arial"/>
            </a:endParaRPr>
          </a:p>
        </p:txBody>
      </p:sp>
      <p:pic>
        <p:nvPicPr>
          <p:cNvPr id="56" name="Google Shape;85;p17" descr=""/>
          <p:cNvPicPr/>
          <p:nvPr/>
        </p:nvPicPr>
        <p:blipFill>
          <a:blip r:embed="rId3"/>
          <a:stretch/>
        </p:blipFill>
        <p:spPr>
          <a:xfrm>
            <a:off x="3335040" y="396360"/>
            <a:ext cx="5518440" cy="4350240"/>
          </a:xfrm>
          <a:prstGeom prst="rect">
            <a:avLst/>
          </a:prstGeom>
          <a:ln w="0">
            <a:noFill/>
          </a:ln>
          <a:effectLst>
            <a:outerShdw algn="bl" blurRad="57240" dir="5400000" dist="19080" rotWithShape="0">
              <a:srgbClr val="000000">
                <a:alpha val="50000"/>
              </a:srgbClr>
            </a:outerShdw>
          </a:effectLst>
        </p:spPr>
      </p:pic>
      <p:sp>
        <p:nvSpPr>
          <p:cNvPr id="57" name="Google Shape;86;p17"/>
          <p:cNvSpPr/>
          <p:nvPr/>
        </p:nvSpPr>
        <p:spPr>
          <a:xfrm>
            <a:off x="8176320" y="4578480"/>
            <a:ext cx="454320" cy="189000"/>
          </a:xfrm>
          <a:prstGeom prst="ellipse">
            <a:avLst/>
          </a:prstGeom>
          <a:noFill/>
          <a:ln w="9525">
            <a:solidFill>
              <a:srgbClr val="a31515"/>
            </a:solidFill>
            <a:round/>
          </a:ln>
        </p:spPr>
        <p:style>
          <a:lnRef idx="0"/>
          <a:fillRef idx="0"/>
          <a:effectRef idx="0"/>
          <a:fontRef idx="minor"/>
        </p:style>
        <p:txBody>
          <a:bodyPr tIns="66600" bIns="66600" anchor="ctr">
            <a:noAutofit/>
          </a:bodyPr>
          <a:p>
            <a:pPr>
              <a:lnSpc>
                <a:spcPct val="100000"/>
              </a:lnSpc>
              <a:tabLst>
                <a:tab algn="l" pos="0"/>
              </a:tabLst>
            </a:pP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lnSpc>
                <a:spcPct val="100000"/>
              </a:lnSpc>
              <a:buNone/>
              <a:tabLst>
                <a:tab algn="l" pos="0"/>
              </a:tabLst>
            </a:pPr>
            <a:r>
              <a:rPr b="0" lang="en" sz="2400" spc="-1" strike="noStrike">
                <a:solidFill>
                  <a:schemeClr val="dk1"/>
                </a:solidFill>
                <a:latin typeface="Montserrat SemiBold"/>
                <a:ea typeface="Montserrat SemiBold"/>
              </a:rPr>
              <a:t>1.2 Generar anotaciones </a:t>
            </a:r>
            <a:r>
              <a:rPr b="0" lang="en" sz="1960" spc="-1" strike="noStrike">
                <a:solidFill>
                  <a:schemeClr val="dk1"/>
                </a:solidFill>
                <a:latin typeface="Montserrat SemiBold"/>
                <a:ea typeface="Montserrat SemiBold"/>
              </a:rPr>
              <a:t>(cont.)</a:t>
            </a:r>
            <a:endParaRPr b="0" lang="es-AR" sz="1960" spc="-1" strike="noStrike">
              <a:solidFill>
                <a:srgbClr val="000000"/>
              </a:solidFill>
              <a:latin typeface="Arial"/>
            </a:endParaRPr>
          </a:p>
        </p:txBody>
      </p:sp>
      <p:sp>
        <p:nvSpPr>
          <p:cNvPr id="59" name="PlaceHolder 2"/>
          <p:cNvSpPr>
            <a:spLocks noGrp="1"/>
          </p:cNvSpPr>
          <p:nvPr>
            <p:ph/>
          </p:nvPr>
        </p:nvSpPr>
        <p:spPr>
          <a:xfrm>
            <a:off x="311760" y="1389600"/>
            <a:ext cx="2807640" cy="3179160"/>
          </a:xfrm>
          <a:prstGeom prst="rect">
            <a:avLst/>
          </a:prstGeom>
          <a:noFill/>
          <a:ln w="0">
            <a:noFill/>
          </a:ln>
        </p:spPr>
        <p:txBody>
          <a:bodyPr lIns="91440" rIns="91440" tIns="91440" bIns="91440" anchor="t">
            <a:normAutofit fontScale="92572"/>
          </a:bodyPr>
          <a:p>
            <a:pPr indent="0">
              <a:lnSpc>
                <a:spcPct val="115000"/>
              </a:lnSpc>
              <a:spcAft>
                <a:spcPts val="1199"/>
              </a:spcAft>
              <a:buNone/>
              <a:tabLst>
                <a:tab algn="l" pos="0"/>
              </a:tabLst>
            </a:pPr>
            <a:r>
              <a:rPr b="0" lang="en" sz="1200" spc="-1" strike="noStrike">
                <a:solidFill>
                  <a:schemeClr val="dk2"/>
                </a:solidFill>
                <a:latin typeface="Lora"/>
                <a:ea typeface="Lora"/>
              </a:rPr>
              <a:t>Continuamos hasta completar los basurales observables en la imagen, y guardamos el resultado. En la jerga del </a:t>
            </a:r>
            <a:r>
              <a:rPr b="0" i="1" lang="en" sz="1200" spc="-1" strike="noStrike">
                <a:solidFill>
                  <a:schemeClr val="dk2"/>
                </a:solidFill>
                <a:latin typeface="Lora"/>
                <a:ea typeface="Lora"/>
              </a:rPr>
              <a:t>machine learning</a:t>
            </a:r>
            <a:r>
              <a:rPr b="0" lang="en" sz="1200" spc="-1" strike="noStrike">
                <a:solidFill>
                  <a:schemeClr val="dk2"/>
                </a:solidFill>
                <a:latin typeface="Lora"/>
                <a:ea typeface="Lora"/>
              </a:rPr>
              <a:t>, estos ejemplos que hemos creado son llamados “anotaciones” o “etiquetas” (</a:t>
            </a:r>
            <a:r>
              <a:rPr b="0" i="1" lang="en" sz="1200" spc="-1" strike="noStrike">
                <a:solidFill>
                  <a:schemeClr val="dk2"/>
                </a:solidFill>
                <a:latin typeface="Lora"/>
                <a:ea typeface="Lora"/>
              </a:rPr>
              <a:t>annotations</a:t>
            </a:r>
            <a:r>
              <a:rPr b="0" lang="en" sz="1200" spc="-1" strike="noStrike">
                <a:solidFill>
                  <a:schemeClr val="dk2"/>
                </a:solidFill>
                <a:latin typeface="Lora"/>
                <a:ea typeface="Lora"/>
              </a:rPr>
              <a:t>, o </a:t>
            </a:r>
            <a:r>
              <a:rPr b="0" i="1" lang="en" sz="1200" spc="-1" strike="noStrike">
                <a:solidFill>
                  <a:schemeClr val="dk2"/>
                </a:solidFill>
                <a:latin typeface="Lora"/>
                <a:ea typeface="Lora"/>
              </a:rPr>
              <a:t>labels</a:t>
            </a:r>
            <a:r>
              <a:rPr b="0" lang="en" sz="1200" spc="-1" strike="noStrike">
                <a:solidFill>
                  <a:schemeClr val="dk2"/>
                </a:solidFill>
                <a:latin typeface="Lora"/>
                <a:ea typeface="Lora"/>
              </a:rPr>
              <a:t>). Luego serán procesados para que una red neuronal “aprenda” a reconocer estos patrones.</a:t>
            </a:r>
            <a:br>
              <a:rPr sz="1200"/>
            </a:br>
            <a:br>
              <a:rPr sz="1200"/>
            </a:br>
            <a:r>
              <a:rPr b="0" lang="en" sz="1200" spc="-1" strike="noStrike">
                <a:solidFill>
                  <a:schemeClr val="dk2"/>
                </a:solidFill>
                <a:latin typeface="Lora"/>
                <a:ea typeface="Lora"/>
              </a:rPr>
              <a:t>IMPORTANTE: Guardar el archivo en formato GeoJSON (extensión </a:t>
            </a:r>
            <a:r>
              <a:rPr b="0" i="1" lang="en" sz="1200" spc="-1" strike="noStrike">
                <a:solidFill>
                  <a:schemeClr val="dk2"/>
                </a:solidFill>
                <a:latin typeface="Lora"/>
                <a:ea typeface="Lora"/>
              </a:rPr>
              <a:t>.geojson</a:t>
            </a:r>
            <a:r>
              <a:rPr b="0" lang="en" sz="1200" spc="-1" strike="noStrike">
                <a:solidFill>
                  <a:schemeClr val="dk2"/>
                </a:solidFill>
                <a:latin typeface="Lora"/>
                <a:ea typeface="Lora"/>
              </a:rPr>
              <a:t>) y proyección WGS84 (CRS 4326)</a:t>
            </a:r>
            <a:endParaRPr b="0" lang="es-AR" sz="1200" spc="-1" strike="noStrike">
              <a:solidFill>
                <a:srgbClr val="000000"/>
              </a:solidFill>
              <a:latin typeface="Arial"/>
            </a:endParaRPr>
          </a:p>
        </p:txBody>
      </p:sp>
      <p:pic>
        <p:nvPicPr>
          <p:cNvPr id="60" name="Google Shape;93;p18" descr=""/>
          <p:cNvPicPr/>
          <p:nvPr/>
        </p:nvPicPr>
        <p:blipFill>
          <a:blip r:embed="rId1"/>
          <a:stretch/>
        </p:blipFill>
        <p:spPr>
          <a:xfrm>
            <a:off x="3272040" y="370440"/>
            <a:ext cx="5584320" cy="44020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1218"/>
          </a:bodyPr>
          <a:p>
            <a:pPr indent="0">
              <a:lnSpc>
                <a:spcPct val="100000"/>
              </a:lnSpc>
              <a:buNone/>
              <a:tabLst>
                <a:tab algn="l" pos="0"/>
              </a:tabLst>
            </a:pPr>
            <a:r>
              <a:rPr b="0" lang="en" sz="2400" spc="-1" strike="noStrike">
                <a:solidFill>
                  <a:schemeClr val="dk1"/>
                </a:solidFill>
                <a:latin typeface="Montserrat SemiBold"/>
                <a:ea typeface="Montserrat SemiBold"/>
              </a:rPr>
              <a:t>1.3 Definir área de interés</a:t>
            </a:r>
            <a:endParaRPr b="0" lang="es-AR" sz="2400" spc="-1" strike="noStrike">
              <a:solidFill>
                <a:srgbClr val="000000"/>
              </a:solidFill>
              <a:latin typeface="Arial"/>
            </a:endParaRPr>
          </a:p>
        </p:txBody>
      </p:sp>
      <p:sp>
        <p:nvSpPr>
          <p:cNvPr id="62" name="PlaceHolder 2"/>
          <p:cNvSpPr>
            <a:spLocks noGrp="1"/>
          </p:cNvSpPr>
          <p:nvPr>
            <p:ph/>
          </p:nvPr>
        </p:nvSpPr>
        <p:spPr>
          <a:xfrm>
            <a:off x="311760" y="1389600"/>
            <a:ext cx="2807640" cy="3491280"/>
          </a:xfrm>
          <a:prstGeom prst="rect">
            <a:avLst/>
          </a:prstGeom>
          <a:noFill/>
          <a:ln w="0">
            <a:noFill/>
          </a:ln>
        </p:spPr>
        <p:txBody>
          <a:bodyPr lIns="91440" rIns="91440" tIns="91440" bIns="91440" anchor="t">
            <a:normAutofit fontScale="86734"/>
          </a:bodyPr>
          <a:p>
            <a:pPr indent="0">
              <a:lnSpc>
                <a:spcPct val="115000"/>
              </a:lnSpc>
              <a:buNone/>
              <a:tabLst>
                <a:tab algn="l" pos="0"/>
              </a:tabLst>
            </a:pPr>
            <a:r>
              <a:rPr b="0" lang="en" sz="1200" spc="-1" strike="noStrike">
                <a:solidFill>
                  <a:schemeClr val="dk2"/>
                </a:solidFill>
                <a:latin typeface="Lora"/>
                <a:ea typeface="Lora"/>
              </a:rPr>
              <a:t>Es recomendable definir también un </a:t>
            </a:r>
            <a:r>
              <a:rPr b="0" i="1" lang="en" sz="1200" spc="-1" strike="noStrike">
                <a:solidFill>
                  <a:schemeClr val="dk2"/>
                </a:solidFill>
                <a:latin typeface="Lora"/>
                <a:ea typeface="Lora"/>
              </a:rPr>
              <a:t>área de interés</a:t>
            </a:r>
            <a:r>
              <a:rPr b="0" lang="en" sz="1200" spc="-1" strike="noStrike">
                <a:solidFill>
                  <a:schemeClr val="dk2"/>
                </a:solidFill>
                <a:latin typeface="Lora"/>
                <a:ea typeface="Lora"/>
              </a:rPr>
              <a:t>. Esto es simplemente uno o varios polígonos que demarcan la porción de la imagen que nos importa procesar al entrenar al algoritmo.</a:t>
            </a:r>
            <a:endParaRPr b="0" lang="es-AR" sz="1200" spc="-1" strike="noStrike">
              <a:solidFill>
                <a:srgbClr val="000000"/>
              </a:solidFill>
              <a:latin typeface="Arial"/>
            </a:endParaRPr>
          </a:p>
          <a:p>
            <a:pPr indent="0">
              <a:lnSpc>
                <a:spcPct val="115000"/>
              </a:lnSpc>
              <a:spcBef>
                <a:spcPts val="1199"/>
              </a:spcBef>
              <a:buNone/>
              <a:tabLst>
                <a:tab algn="l" pos="0"/>
              </a:tabLst>
            </a:pPr>
            <a:r>
              <a:rPr b="0" lang="en" sz="1200" spc="-1" strike="noStrike">
                <a:solidFill>
                  <a:schemeClr val="dk2"/>
                </a:solidFill>
                <a:latin typeface="Lora"/>
                <a:ea typeface="Lora"/>
              </a:rPr>
              <a:t>Esto es útil cuando disponemos de imágenes de considerable extensión donde los objetos de interés sólo aparecen en un área acotada, ya que evitamos perder mucho tiempo procesando superficie donde sabemos que no habrá -o no nos interesan- resultados.</a:t>
            </a:r>
            <a:endParaRPr b="0" lang="es-AR" sz="1200" spc="-1" strike="noStrike">
              <a:solidFill>
                <a:srgbClr val="000000"/>
              </a:solidFill>
              <a:latin typeface="Arial"/>
            </a:endParaRPr>
          </a:p>
          <a:p>
            <a:pPr indent="0">
              <a:lnSpc>
                <a:spcPct val="115000"/>
              </a:lnSpc>
              <a:spcBef>
                <a:spcPts val="1199"/>
              </a:spcBef>
              <a:spcAft>
                <a:spcPts val="1199"/>
              </a:spcAft>
              <a:buNone/>
              <a:tabLst>
                <a:tab algn="l" pos="0"/>
              </a:tabLst>
            </a:pPr>
            <a:r>
              <a:rPr b="0" lang="en" sz="1200" spc="-1" strike="noStrike">
                <a:solidFill>
                  <a:schemeClr val="dk2"/>
                </a:solidFill>
                <a:latin typeface="Lora"/>
                <a:ea typeface="Lora"/>
              </a:rPr>
              <a:t>En la práctica, definir cómo área de interés un </a:t>
            </a:r>
            <a:r>
              <a:rPr b="0" i="1" lang="en" sz="1200" spc="-1" strike="noStrike">
                <a:solidFill>
                  <a:schemeClr val="dk2"/>
                </a:solidFill>
                <a:latin typeface="Lora"/>
                <a:ea typeface="Lora"/>
              </a:rPr>
              <a:t>buffer </a:t>
            </a:r>
            <a:r>
              <a:rPr b="0" lang="en" sz="1200" spc="-1" strike="noStrike">
                <a:solidFill>
                  <a:schemeClr val="dk2"/>
                </a:solidFill>
                <a:latin typeface="Lora"/>
                <a:ea typeface="Lora"/>
              </a:rPr>
              <a:t>(área circundante) de 1000 a 1500 metros en torno a cada basural ha funcionado bien.</a:t>
            </a:r>
            <a:endParaRPr b="0" lang="es-AR" sz="1200" spc="-1" strike="noStrike">
              <a:solidFill>
                <a:srgbClr val="000000"/>
              </a:solidFill>
              <a:latin typeface="Arial"/>
            </a:endParaRPr>
          </a:p>
        </p:txBody>
      </p:sp>
      <p:pic>
        <p:nvPicPr>
          <p:cNvPr id="63" name="Google Shape;100;p19" descr=""/>
          <p:cNvPicPr/>
          <p:nvPr/>
        </p:nvPicPr>
        <p:blipFill>
          <a:blip r:embed="rId1"/>
          <a:stretch/>
        </p:blipFill>
        <p:spPr>
          <a:xfrm>
            <a:off x="3272040" y="370440"/>
            <a:ext cx="5584320" cy="44020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 name="Google Shape;105;p20" descr=""/>
          <p:cNvPicPr/>
          <p:nvPr/>
        </p:nvPicPr>
        <p:blipFill>
          <a:blip r:embed="rId1"/>
          <a:stretch/>
        </p:blipFill>
        <p:spPr>
          <a:xfrm>
            <a:off x="0" y="0"/>
            <a:ext cx="9143640" cy="5142960"/>
          </a:xfrm>
          <a:prstGeom prst="rect">
            <a:avLst/>
          </a:prstGeom>
          <a:ln w="0">
            <a:noFill/>
          </a:ln>
        </p:spPr>
      </p:pic>
      <p:sp>
        <p:nvSpPr>
          <p:cNvPr id="65"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fontScale="75000" lnSpcReduction="20000"/>
          </a:bodyPr>
          <a:p>
            <a:pPr indent="0" algn="ctr">
              <a:lnSpc>
                <a:spcPct val="100000"/>
              </a:lnSpc>
              <a:buNone/>
              <a:tabLst>
                <a:tab algn="l" pos="0"/>
              </a:tabLst>
            </a:pPr>
            <a:r>
              <a:rPr b="1" lang="en" sz="3600" spc="-1" strike="noStrike">
                <a:solidFill>
                  <a:srgbClr val="ffffff"/>
                </a:solidFill>
                <a:latin typeface="Montserrat"/>
                <a:ea typeface="Montserrat"/>
              </a:rPr>
              <a:t>Paso 2: entrenar un modelo de reconocimiento</a:t>
            </a:r>
            <a:endParaRPr b="0" lang="es-AR" sz="3600" spc="-1" strike="noStrike">
              <a:solidFill>
                <a:srgbClr val="000000"/>
              </a:solidFill>
              <a:latin typeface="Arial"/>
            </a:endParaRPr>
          </a:p>
        </p:txBody>
      </p:sp>
      <p:sp>
        <p:nvSpPr>
          <p:cNvPr id="66" name="Google Shape;107;p20"/>
          <p:cNvSpPr/>
          <p:nvPr/>
        </p:nvSpPr>
        <p:spPr>
          <a:xfrm>
            <a:off x="2727360" y="3828240"/>
            <a:ext cx="3987000" cy="609480"/>
          </a:xfrm>
          <a:prstGeom prst="rect">
            <a:avLst/>
          </a:prstGeom>
          <a:noFill/>
          <a:ln w="0">
            <a:noFill/>
          </a:ln>
        </p:spPr>
        <p:style>
          <a:lnRef idx="0"/>
          <a:fillRef idx="0"/>
          <a:effectRef idx="0"/>
          <a:fontRef idx="minor"/>
        </p:style>
        <p:txBody>
          <a:bodyPr tIns="91440" bIns="91440" anchor="t">
            <a:spAutoFit/>
          </a:bodyPr>
          <a:p>
            <a:pPr algn="ctr">
              <a:lnSpc>
                <a:spcPct val="100000"/>
              </a:lnSpc>
              <a:tabLst>
                <a:tab algn="l" pos="0"/>
              </a:tabLst>
            </a:pPr>
            <a:r>
              <a:rPr b="0" lang="en" sz="1400" spc="-1" strike="noStrike">
                <a:solidFill>
                  <a:srgbClr val="ffffff"/>
                </a:solidFill>
                <a:latin typeface="Lora SemiBold"/>
                <a:ea typeface="Lora SemiBold"/>
              </a:rPr>
              <a:t>(este paso se puede evitar si disponemos de un modelo pre-entrenado)</a:t>
            </a: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 name="Google Shape;112;p21" descr=""/>
          <p:cNvPicPr/>
          <p:nvPr/>
        </p:nvPicPr>
        <p:blipFill>
          <a:blip r:embed="rId1"/>
          <a:srcRect l="0" t="6691" r="0" b="0"/>
          <a:stretch/>
        </p:blipFill>
        <p:spPr>
          <a:xfrm>
            <a:off x="3663360" y="1427400"/>
            <a:ext cx="2499840" cy="2252520"/>
          </a:xfrm>
          <a:prstGeom prst="rect">
            <a:avLst/>
          </a:prstGeom>
          <a:ln w="0">
            <a:noFill/>
          </a:ln>
        </p:spPr>
      </p:pic>
      <p:sp>
        <p:nvSpPr>
          <p:cNvPr id="68" name="PlaceHolder 1"/>
          <p:cNvSpPr>
            <a:spLocks noGrp="1"/>
          </p:cNvSpPr>
          <p:nvPr>
            <p:ph type="title"/>
          </p:nvPr>
        </p:nvSpPr>
        <p:spPr>
          <a:xfrm>
            <a:off x="311760" y="555480"/>
            <a:ext cx="8318880" cy="755280"/>
          </a:xfrm>
          <a:prstGeom prst="rect">
            <a:avLst/>
          </a:prstGeom>
          <a:noFill/>
          <a:ln w="0">
            <a:noFill/>
          </a:ln>
        </p:spPr>
        <p:txBody>
          <a:bodyPr lIns="91440" rIns="91440" tIns="91440" bIns="91440" anchor="t">
            <a:normAutofit/>
          </a:bodyPr>
          <a:p>
            <a:pPr indent="0">
              <a:lnSpc>
                <a:spcPct val="100000"/>
              </a:lnSpc>
              <a:buNone/>
              <a:tabLst>
                <a:tab algn="l" pos="0"/>
              </a:tabLst>
            </a:pPr>
            <a:r>
              <a:rPr b="0" lang="en" sz="2400" spc="-1" strike="noStrike">
                <a:solidFill>
                  <a:schemeClr val="dk1"/>
                </a:solidFill>
                <a:latin typeface="Montserrat SemiBold"/>
                <a:ea typeface="Montserrat SemiBold"/>
              </a:rPr>
              <a:t>2.1 Definir datasets de entrenamiento y validación</a:t>
            </a:r>
            <a:endParaRPr b="0" lang="es-AR" sz="2400" spc="-1" strike="noStrike">
              <a:solidFill>
                <a:srgbClr val="000000"/>
              </a:solidFill>
              <a:latin typeface="Arial"/>
            </a:endParaRPr>
          </a:p>
        </p:txBody>
      </p:sp>
      <p:sp>
        <p:nvSpPr>
          <p:cNvPr id="69" name="PlaceHolder 2"/>
          <p:cNvSpPr>
            <a:spLocks noGrp="1"/>
          </p:cNvSpPr>
          <p:nvPr>
            <p:ph/>
          </p:nvPr>
        </p:nvSpPr>
        <p:spPr>
          <a:xfrm>
            <a:off x="311760" y="1389600"/>
            <a:ext cx="3262320" cy="3491280"/>
          </a:xfrm>
          <a:prstGeom prst="rect">
            <a:avLst/>
          </a:prstGeom>
          <a:noFill/>
          <a:ln w="0">
            <a:noFill/>
          </a:ln>
        </p:spPr>
        <p:txBody>
          <a:bodyPr lIns="91440" rIns="91440" tIns="91440" bIns="91440" anchor="t">
            <a:normAutofit/>
          </a:bodyPr>
          <a:p>
            <a:pPr indent="0">
              <a:lnSpc>
                <a:spcPct val="115000"/>
              </a:lnSpc>
              <a:spcBef>
                <a:spcPts val="1199"/>
              </a:spcBef>
              <a:buNone/>
              <a:tabLst>
                <a:tab algn="l" pos="0"/>
              </a:tabLst>
            </a:pPr>
            <a:r>
              <a:rPr b="0" lang="en" sz="1200" spc="-1" strike="noStrike">
                <a:solidFill>
                  <a:schemeClr val="dk2"/>
                </a:solidFill>
                <a:latin typeface="Lora"/>
                <a:ea typeface="Lora"/>
              </a:rPr>
              <a:t>El </a:t>
            </a:r>
            <a:r>
              <a:rPr b="1" lang="en" sz="1200" spc="-1" strike="noStrike">
                <a:solidFill>
                  <a:schemeClr val="dk2"/>
                </a:solidFill>
                <a:latin typeface="Lora"/>
                <a:ea typeface="Lora"/>
              </a:rPr>
              <a:t>dataset de entrenamiento</a:t>
            </a:r>
            <a:r>
              <a:rPr b="0" lang="en" sz="1200" spc="-1" strike="noStrike">
                <a:solidFill>
                  <a:schemeClr val="dk2"/>
                </a:solidFill>
                <a:latin typeface="Lora"/>
                <a:ea typeface="Lora"/>
              </a:rPr>
              <a:t> es el que algoritmo procesa, comparando imagen con anotaciones, para "aprender" los rasgos visuales que corresponden a basurales. Usamos un muestreo al azar de recortes, tantos como querramos. </a:t>
            </a:r>
            <a:endParaRPr b="0" lang="es-AR" sz="1200" spc="-1" strike="noStrike">
              <a:solidFill>
                <a:srgbClr val="000000"/>
              </a:solidFill>
              <a:latin typeface="Arial"/>
            </a:endParaRPr>
          </a:p>
          <a:p>
            <a:pPr indent="0">
              <a:lnSpc>
                <a:spcPct val="115000"/>
              </a:lnSpc>
              <a:spcBef>
                <a:spcPts val="1199"/>
              </a:spcBef>
              <a:spcAft>
                <a:spcPts val="1199"/>
              </a:spcAft>
              <a:buNone/>
              <a:tabLst>
                <a:tab algn="l" pos="0"/>
              </a:tabLst>
            </a:pPr>
            <a:r>
              <a:rPr b="0" lang="en" sz="1200" spc="-1" strike="noStrike">
                <a:solidFill>
                  <a:schemeClr val="dk2"/>
                </a:solidFill>
                <a:latin typeface="Lora"/>
                <a:ea typeface="Lora"/>
              </a:rPr>
              <a:t>El </a:t>
            </a:r>
            <a:r>
              <a:rPr b="1" lang="en" sz="1200" spc="-1" strike="noStrike">
                <a:solidFill>
                  <a:schemeClr val="dk2"/>
                </a:solidFill>
                <a:latin typeface="Lora"/>
                <a:ea typeface="Lora"/>
              </a:rPr>
              <a:t>dataset de validación</a:t>
            </a:r>
            <a:r>
              <a:rPr b="0" lang="en" sz="1200" spc="-1" strike="noStrike">
                <a:solidFill>
                  <a:schemeClr val="dk2"/>
                </a:solidFill>
                <a:latin typeface="Lora"/>
                <a:ea typeface="Lora"/>
              </a:rPr>
              <a:t> se utiliza para medir la performance de detección. Tras cada iteración en la cual el algoritmo ha procesado ejemplos de basurales, evaluamos la performance lograda haciendo que recorra toda el área de trabajo, registrando si identifica cada instancia conocida.</a:t>
            </a:r>
            <a:endParaRPr b="0" lang="es-AR" sz="1200" spc="-1" strike="noStrike">
              <a:solidFill>
                <a:srgbClr val="000000"/>
              </a:solidFill>
              <a:latin typeface="Arial"/>
            </a:endParaRPr>
          </a:p>
        </p:txBody>
      </p:sp>
      <p:pic>
        <p:nvPicPr>
          <p:cNvPr id="70" name="Google Shape;115;p21" descr=""/>
          <p:cNvPicPr/>
          <p:nvPr/>
        </p:nvPicPr>
        <p:blipFill>
          <a:blip r:embed="rId2"/>
          <a:srcRect l="0" t="4262" r="0" b="0"/>
          <a:stretch/>
        </p:blipFill>
        <p:spPr>
          <a:xfrm>
            <a:off x="6380280" y="1584000"/>
            <a:ext cx="1934280" cy="1915920"/>
          </a:xfrm>
          <a:prstGeom prst="rect">
            <a:avLst/>
          </a:prstGeom>
          <a:ln w="0">
            <a:noFill/>
          </a:ln>
        </p:spPr>
      </p:pic>
      <p:pic>
        <p:nvPicPr>
          <p:cNvPr id="71" name="Google Shape;116;p21" descr=""/>
          <p:cNvPicPr/>
          <p:nvPr/>
        </p:nvPicPr>
        <p:blipFill>
          <a:blip r:embed="rId3"/>
          <a:stretch/>
        </p:blipFill>
        <p:spPr>
          <a:xfrm>
            <a:off x="4895640" y="3575160"/>
            <a:ext cx="3262320" cy="1409400"/>
          </a:xfrm>
          <a:prstGeom prst="rect">
            <a:avLst/>
          </a:prstGeom>
          <a:ln w="0">
            <a:noFill/>
          </a:ln>
        </p:spPr>
      </p:pic>
      <p:sp>
        <p:nvSpPr>
          <p:cNvPr id="72" name="Google Shape;117;p21"/>
          <p:cNvSpPr/>
          <p:nvPr/>
        </p:nvSpPr>
        <p:spPr>
          <a:xfrm>
            <a:off x="3720600" y="1211040"/>
            <a:ext cx="2349000" cy="335880"/>
          </a:xfrm>
          <a:prstGeom prst="rect">
            <a:avLst/>
          </a:prstGeom>
          <a:noFill/>
          <a:ln w="0">
            <a:noFill/>
          </a:ln>
        </p:spPr>
        <p:style>
          <a:lnRef idx="0"/>
          <a:fillRef idx="0"/>
          <a:effectRef idx="0"/>
          <a:fontRef idx="minor"/>
        </p:style>
        <p:txBody>
          <a:bodyPr tIns="84240" bIns="84240" anchor="t">
            <a:spAutoFit/>
          </a:bodyPr>
          <a:p>
            <a:pPr algn="ctr">
              <a:lnSpc>
                <a:spcPct val="100000"/>
              </a:lnSpc>
              <a:tabLst>
                <a:tab algn="l" pos="0"/>
              </a:tabLst>
            </a:pPr>
            <a:r>
              <a:rPr b="0" lang="en" sz="1100" spc="-1" strike="noStrike">
                <a:solidFill>
                  <a:srgbClr val="000000"/>
                </a:solidFill>
                <a:latin typeface="IBM Plex Mono"/>
                <a:ea typeface="IBM Plex Mono"/>
              </a:rPr>
              <a:t>dataset de entrenamiento</a:t>
            </a:r>
            <a:endParaRPr b="0" lang="es-AR" sz="1100" spc="-1" strike="noStrike">
              <a:solidFill>
                <a:srgbClr val="000000"/>
              </a:solidFill>
              <a:latin typeface="Arial"/>
            </a:endParaRPr>
          </a:p>
        </p:txBody>
      </p:sp>
      <p:sp>
        <p:nvSpPr>
          <p:cNvPr id="73" name="Google Shape;118;p21"/>
          <p:cNvSpPr/>
          <p:nvPr/>
        </p:nvSpPr>
        <p:spPr>
          <a:xfrm>
            <a:off x="6144840" y="1230120"/>
            <a:ext cx="2349000" cy="335880"/>
          </a:xfrm>
          <a:prstGeom prst="rect">
            <a:avLst/>
          </a:prstGeom>
          <a:noFill/>
          <a:ln w="0">
            <a:noFill/>
          </a:ln>
        </p:spPr>
        <p:style>
          <a:lnRef idx="0"/>
          <a:fillRef idx="0"/>
          <a:effectRef idx="0"/>
          <a:fontRef idx="minor"/>
        </p:style>
        <p:txBody>
          <a:bodyPr tIns="84240" bIns="84240" anchor="t">
            <a:spAutoFit/>
          </a:bodyPr>
          <a:p>
            <a:pPr algn="ctr">
              <a:lnSpc>
                <a:spcPct val="100000"/>
              </a:lnSpc>
              <a:tabLst>
                <a:tab algn="l" pos="0"/>
              </a:tabLst>
            </a:pPr>
            <a:r>
              <a:rPr b="0" lang="en" sz="1100" spc="-1" strike="noStrike">
                <a:solidFill>
                  <a:srgbClr val="000000"/>
                </a:solidFill>
                <a:latin typeface="IBM Plex Mono"/>
                <a:ea typeface="IBM Plex Mono"/>
              </a:rPr>
              <a:t>dataset de validación</a:t>
            </a:r>
            <a:endParaRPr b="0" lang="es-AR"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LibreOffice/24.2.4.2$Linux_X86_64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es-AR</dc:language>
  <cp:lastModifiedBy>H. Antonio Vazquez Brust</cp:lastModifiedBy>
  <dcterms:modified xsi:type="dcterms:W3CDTF">2024-08-02T20:48:11Z</dcterms:modified>
  <cp:revision>1</cp:revision>
  <dc:subject/>
  <dc:title/>
</cp:coreProperties>
</file>